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bookmarkIdSeed="4">
  <p:sldMasterIdLst>
    <p:sldMasterId id="2147483729" r:id="rId1"/>
    <p:sldMasterId id="2147483648" r:id="rId2"/>
  </p:sldMasterIdLst>
  <p:notesMasterIdLst>
    <p:notesMasterId r:id="rId37"/>
  </p:notesMasterIdLst>
  <p:handoutMasterIdLst>
    <p:handoutMasterId r:id="rId38"/>
  </p:handoutMasterIdLst>
  <p:sldIdLst>
    <p:sldId id="282" r:id="rId3"/>
    <p:sldId id="339" r:id="rId4"/>
    <p:sldId id="262" r:id="rId5"/>
    <p:sldId id="349" r:id="rId6"/>
    <p:sldId id="353" r:id="rId7"/>
    <p:sldId id="354" r:id="rId8"/>
    <p:sldId id="356" r:id="rId9"/>
    <p:sldId id="357" r:id="rId10"/>
    <p:sldId id="358" r:id="rId11"/>
    <p:sldId id="359" r:id="rId12"/>
    <p:sldId id="360" r:id="rId13"/>
    <p:sldId id="361" r:id="rId14"/>
    <p:sldId id="362" r:id="rId15"/>
    <p:sldId id="355" r:id="rId16"/>
    <p:sldId id="363" r:id="rId17"/>
    <p:sldId id="364" r:id="rId18"/>
    <p:sldId id="365" r:id="rId19"/>
    <p:sldId id="366" r:id="rId20"/>
    <p:sldId id="367" r:id="rId21"/>
    <p:sldId id="368" r:id="rId22"/>
    <p:sldId id="369" r:id="rId23"/>
    <p:sldId id="373" r:id="rId24"/>
    <p:sldId id="370" r:id="rId25"/>
    <p:sldId id="372" r:id="rId26"/>
    <p:sldId id="371" r:id="rId27"/>
    <p:sldId id="374" r:id="rId28"/>
    <p:sldId id="375" r:id="rId29"/>
    <p:sldId id="377" r:id="rId30"/>
    <p:sldId id="378" r:id="rId31"/>
    <p:sldId id="380" r:id="rId32"/>
    <p:sldId id="381" r:id="rId33"/>
    <p:sldId id="382" r:id="rId34"/>
    <p:sldId id="376" r:id="rId35"/>
    <p:sldId id="267" r:id="rId36"/>
  </p:sldIdLst>
  <p:sldSz cx="9144000" cy="6858000" type="screen4x3"/>
  <p:notesSz cx="7102475" cy="9388475"/>
  <p:defaultTex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28"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513"/>
    <a:srgbClr val="E6E6E6"/>
    <a:srgbClr val="000C1C"/>
    <a:srgbClr val="000D1E"/>
    <a:srgbClr val="000000"/>
    <a:srgbClr val="00673B"/>
    <a:srgbClr val="FE6458"/>
    <a:srgbClr val="377DF2"/>
    <a:srgbClr val="F8F8F8"/>
    <a:srgbClr val="BD92D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8DB54B-D872-43C0-A29B-B7FF7425C3C4}" v="419" dt="2018-11-09T04:23:55.852"/>
  </p1510:revLst>
</p1510:revInfo>
</file>

<file path=ppt/tableStyles.xml><?xml version="1.0" encoding="utf-8"?>
<a:tblStyleLst xmlns:a="http://schemas.openxmlformats.org/drawingml/2006/main" def="{B301B821-A1FF-4177-AEE7-76D212191A09}">
  <a:tblStyle styleId="{B301B821-A1FF-4177-AEE7-76D212191A09}" styleName="Medium Style 9">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2H>
      <a:tcStyle>
        <a:tcBdr/>
      </a:tcStyle>
    </a:band2H>
    <a:band1V>
      <a:tcStyle>
        <a:tcBdr/>
        <a:fill>
          <a:solidFill>
            <a:schemeClr val="accent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1"/>
          </a:solidFill>
        </a:fill>
      </a:tcStyle>
    </a:firstRow>
    <a:neCell>
      <a:tcStyle>
        <a:tcBdr/>
      </a:tcStyle>
    </a:neCell>
    <a:nwCell>
      <a:tcStyle>
        <a:tcBdr/>
      </a:tcStyle>
    </a:nwCell>
  </a:tblStyle>
  <a:tblStyle styleId="{9DCAF9ED-07DC-4A11-8D7F-57B35C25682E}" styleName="Medium Style 10">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2H>
      <a:tcStyle>
        <a:tcBdr/>
      </a:tcStyle>
    </a:band2H>
    <a:band1V>
      <a:tcStyle>
        <a:tcBdr/>
        <a:fill>
          <a:solidFill>
            <a:schemeClr val="accent2">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2"/>
          </a:solidFill>
        </a:fill>
      </a:tcStyle>
    </a:firstRow>
    <a:neCell>
      <a:tcStyle>
        <a:tcBdr/>
      </a:tcStyle>
    </a:neCell>
    <a:nwCell>
      <a:tcStyle>
        <a:tcBdr/>
      </a:tcStyle>
    </a:nwCell>
  </a:tblStyle>
  <a:tblStyle styleId="{793D81CF-94F2-401A-BA57-92F5A7B2D0C5}" styleName="Medium Style 8">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2H>
      <a:tcStyle>
        <a:tcBdr/>
      </a:tcStyle>
    </a:band2H>
    <a:band1V>
      <a:tcStyle>
        <a:tcBdr/>
        <a:fill>
          <a:solidFill>
            <a:schemeClr val="dk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dk1"/>
          </a:solidFill>
        </a:fill>
      </a:tcStyle>
    </a:firstRow>
    <a:neCell>
      <a:tcStyle>
        <a:tcBdr/>
      </a:tcStyle>
    </a:neCell>
    <a:nwCell>
      <a:tcStyle>
        <a:tcBdr/>
      </a:tcStyle>
    </a:nwCell>
  </a:tblStyle>
  <a:tblStyle styleId="{5FD0F851-EC5A-4D38-B0AD-8093EC10F338}" styleName="Light Style 6">
    <a:wholeTbl>
      <a:tcTxStyle>
        <a:fontRef idx="minor">
          <a:scrgbClr r="0" g="0" b="0"/>
        </a:fontRef>
        <a:schemeClr val="accent5"/>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seCell>
      <a:tcStyle>
        <a:tcBdr/>
      </a:tcStyle>
    </a:seCell>
    <a:swCell>
      <a:tcStyle>
        <a:tcBdr/>
      </a:tcStyle>
    </a:swCell>
    <a:firstRow>
      <a:tcTxStyle b="on"/>
      <a:tcStyle>
        <a:tcBdr>
          <a:bottom>
            <a:ln w="12700" cmpd="sng">
              <a:solidFill>
                <a:schemeClr val="accent5"/>
              </a:solidFill>
            </a:ln>
          </a:bottom>
        </a:tcBdr>
        <a:fill>
          <a:noFill/>
        </a:fill>
      </a:tcStyle>
    </a:firstRow>
    <a:neCell>
      <a:tcStyle>
        <a:tcBdr/>
      </a:tcStyle>
    </a:neCell>
    <a:nwCell>
      <a:tcStyle>
        <a:tcBdr/>
      </a:tcStyle>
    </a:nwCell>
  </a:tblStyle>
  <a:tblStyle styleId="{1FECB4D8-DB02-4DC6-A0A2-4F2EBAE1DC90}" styleName="Medium Style 11">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2H>
      <a:tcStyle>
        <a:tcBdr/>
      </a:tcStyle>
    </a:band2H>
    <a:band1V>
      <a:tcStyle>
        <a:tcBdr/>
        <a:fill>
          <a:solidFill>
            <a:schemeClr val="accent3">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3"/>
          </a:solidFill>
        </a:fill>
      </a:tcStyle>
    </a:firstRow>
    <a:neCell>
      <a:tcStyle>
        <a:tcBdr/>
      </a:tcStyle>
    </a:neCell>
    <a:nwCell>
      <a:tcStyle>
        <a:tcBdr/>
      </a:tcStyle>
    </a:nwCell>
  </a:tblStyle>
  <a:tblStyle styleId="{3B4B98B0-60AC-42C2-AFA5-B58CD77FA1E5}" styleName="Light Style 2">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seCell>
      <a:tcStyle>
        <a:tcBdr/>
      </a:tcStyle>
    </a:seCell>
    <a:swCell>
      <a:tcStyle>
        <a:tcBdr/>
      </a:tcStyle>
    </a:swCell>
    <a:firstRow>
      <a:tcTxStyle b="on"/>
      <a:tcStyle>
        <a:tcBdr>
          <a:bottom>
            <a:ln w="12700" cmpd="sng">
              <a:solidFill>
                <a:schemeClr val="accent1"/>
              </a:solidFill>
            </a:ln>
          </a:bottom>
        </a:tcBdr>
        <a:fill>
          <a:noFill/>
        </a:fill>
      </a:tcStyle>
    </a:firstRow>
    <a:neCell>
      <a:tcStyle>
        <a:tcBdr/>
      </a:tcStyle>
    </a:neCell>
    <a:nwCell>
      <a:tcStyle>
        <a:tcBdr/>
      </a:tcStyle>
    </a:nwCell>
  </a:tblStyle>
  <a:tblStyle styleId="{0E3FDE45-AF77-4B5C-9715-49D594BDF05E}" styleName="Light Style 3">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seCell>
      <a:tcStyle>
        <a:tcBdr/>
      </a:tcStyle>
    </a:seCell>
    <a:swCell>
      <a:tcStyle>
        <a:tcBdr/>
      </a:tcStyle>
    </a:swCell>
    <a:firstRow>
      <a:tcTxStyle b="on"/>
      <a:tcStyle>
        <a:tcBdr>
          <a:bottom>
            <a:ln w="12700" cmpd="sng">
              <a:solidFill>
                <a:schemeClr val="accent2"/>
              </a:solidFill>
            </a:ln>
          </a:bottom>
        </a:tcBdr>
        <a:fill>
          <a:noFill/>
        </a:fill>
      </a:tcStyle>
    </a:firstRow>
    <a:neCell>
      <a:tcStyle>
        <a:tcBdr/>
      </a:tcStyle>
    </a:neCell>
    <a:nwCell>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66"/>
    <p:restoredTop sz="95380" autoAdjust="0"/>
  </p:normalViewPr>
  <p:slideViewPr>
    <p:cSldViewPr>
      <p:cViewPr varScale="1">
        <p:scale>
          <a:sx n="110" d="100"/>
          <a:sy n="110" d="100"/>
        </p:scale>
        <p:origin x="246" y="96"/>
      </p:cViewPr>
      <p:guideLst>
        <p:guide orient="horz" pos="2160"/>
        <p:guide pos="2880"/>
      </p:guideLst>
    </p:cSldViewPr>
  </p:slideViewPr>
  <p:outlineViewPr>
    <p:cViewPr>
      <p:scale>
        <a:sx n="33" d="100"/>
        <a:sy n="33" d="100"/>
      </p:scale>
      <p:origin x="0" y="0"/>
    </p:cViewPr>
  </p:outlineViewPr>
  <p:notesTextViewPr>
    <p:cViewPr>
      <p:scale>
        <a:sx n="3" d="2"/>
        <a:sy n="3" d="2"/>
      </p:scale>
      <p:origin x="0" y="-1224"/>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3077739" cy="469424"/>
          </a:xfrm>
          <a:prstGeom prst="rect">
            <a:avLst/>
          </a:prstGeom>
        </p:spPr>
        <p:txBody>
          <a:bodyPr vert="horz" lIns="94229" tIns="47114" rIns="94229" bIns="47114"/>
          <a:lstStyle>
            <a:lvl1pPr fontAlgn="auto">
              <a:spcBef>
                <a:spcPts val="0"/>
              </a:spcBef>
              <a:spcAft>
                <a:spcPts val="0"/>
              </a:spcAft>
              <a:defRPr>
                <a:latin typeface="+mn-lt"/>
                <a:ea typeface="+mn-ea"/>
                <a:cs typeface="+mn-cs"/>
              </a:defRPr>
            </a:lvl1pPr>
            <a:extLst/>
          </a:lstStyle>
          <a:p>
            <a:pPr>
              <a:defRPr/>
            </a:pPr>
            <a:endParaRPr lang="en-US"/>
          </a:p>
        </p:txBody>
      </p:sp>
      <p:sp>
        <p:nvSpPr>
          <p:cNvPr id="3" name="Rectangle 3"/>
          <p:cNvSpPr>
            <a:spLocks noGrp="1"/>
          </p:cNvSpPr>
          <p:nvPr>
            <p:ph type="dt" sz="quarter" idx="1"/>
          </p:nvPr>
        </p:nvSpPr>
        <p:spPr>
          <a:xfrm>
            <a:off x="4023092" y="0"/>
            <a:ext cx="3077739" cy="469424"/>
          </a:xfrm>
          <a:prstGeom prst="rect">
            <a:avLst/>
          </a:prstGeom>
        </p:spPr>
        <p:txBody>
          <a:bodyPr vert="horz" lIns="94229" tIns="47114" rIns="94229" bIns="47114"/>
          <a:lstStyle>
            <a:lvl1pPr fontAlgn="auto">
              <a:spcBef>
                <a:spcPts val="0"/>
              </a:spcBef>
              <a:spcAft>
                <a:spcPts val="0"/>
              </a:spcAft>
              <a:defRPr>
                <a:latin typeface="+mn-lt"/>
                <a:ea typeface="+mn-ea"/>
                <a:cs typeface="+mn-cs"/>
              </a:defRPr>
            </a:lvl1pPr>
            <a:extLst/>
          </a:lstStyle>
          <a:p>
            <a:pPr>
              <a:defRPr/>
            </a:pPr>
            <a:fld id="{3B9F0CED-7E24-BF4C-9217-89A85EA4613D}" type="datetimeFigureOut">
              <a:rPr lang="en-US"/>
              <a:pPr>
                <a:defRPr/>
              </a:pPr>
              <a:t>11/8/2018</a:t>
            </a:fld>
            <a:endParaRPr lang="en-US"/>
          </a:p>
        </p:txBody>
      </p:sp>
      <p:sp>
        <p:nvSpPr>
          <p:cNvPr id="4" name="Rectangle 4"/>
          <p:cNvSpPr>
            <a:spLocks noGrp="1"/>
          </p:cNvSpPr>
          <p:nvPr>
            <p:ph type="ftr" sz="quarter" idx="2"/>
          </p:nvPr>
        </p:nvSpPr>
        <p:spPr>
          <a:xfrm>
            <a:off x="0" y="8917422"/>
            <a:ext cx="3077739" cy="469424"/>
          </a:xfrm>
          <a:prstGeom prst="rect">
            <a:avLst/>
          </a:prstGeom>
        </p:spPr>
        <p:txBody>
          <a:bodyPr vert="horz" lIns="94229" tIns="47114" rIns="94229" bIns="47114"/>
          <a:lstStyle>
            <a:lvl1pPr fontAlgn="auto">
              <a:spcBef>
                <a:spcPts val="0"/>
              </a:spcBef>
              <a:spcAft>
                <a:spcPts val="0"/>
              </a:spcAft>
              <a:defRPr>
                <a:latin typeface="+mn-lt"/>
                <a:ea typeface="+mn-ea"/>
                <a:cs typeface="+mn-cs"/>
              </a:defRPr>
            </a:lvl1pPr>
            <a:extLst/>
          </a:lstStyle>
          <a:p>
            <a:pPr>
              <a:defRPr/>
            </a:pPr>
            <a:endParaRPr lang="en-US"/>
          </a:p>
        </p:txBody>
      </p:sp>
      <p:sp>
        <p:nvSpPr>
          <p:cNvPr id="5" name="Rectangle 5"/>
          <p:cNvSpPr>
            <a:spLocks noGrp="1"/>
          </p:cNvSpPr>
          <p:nvPr>
            <p:ph type="sldNum" sz="quarter" idx="3"/>
          </p:nvPr>
        </p:nvSpPr>
        <p:spPr>
          <a:xfrm>
            <a:off x="4023092" y="8917422"/>
            <a:ext cx="3077739" cy="469424"/>
          </a:xfrm>
          <a:prstGeom prst="rect">
            <a:avLst/>
          </a:prstGeom>
        </p:spPr>
        <p:txBody>
          <a:bodyPr vert="horz" lIns="94229" tIns="47114" rIns="94229" bIns="47114"/>
          <a:lstStyle>
            <a:lvl1pPr fontAlgn="auto">
              <a:spcBef>
                <a:spcPts val="0"/>
              </a:spcBef>
              <a:spcAft>
                <a:spcPts val="0"/>
              </a:spcAft>
              <a:defRPr>
                <a:latin typeface="+mn-lt"/>
                <a:ea typeface="+mn-ea"/>
                <a:cs typeface="+mn-cs"/>
              </a:defRPr>
            </a:lvl1pPr>
            <a:extLst/>
          </a:lstStyle>
          <a:p>
            <a:pPr>
              <a:defRPr/>
            </a:pPr>
            <a:fld id="{02E9CC9B-1844-7749-A6D1-3AF634BC835B}" type="slidenum">
              <a:rPr lang="en-US"/>
              <a:pPr>
                <a:defRPr/>
              </a:pPr>
              <a:t>‹#›</a:t>
            </a:fld>
            <a:endParaRPr lang="en-US"/>
          </a:p>
        </p:txBody>
      </p:sp>
    </p:spTree>
    <p:extLst>
      <p:ext uri="{BB962C8B-B14F-4D97-AF65-F5344CB8AC3E}">
        <p14:creationId xmlns:p14="http://schemas.microsoft.com/office/powerpoint/2010/main" val="632294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3077739" cy="469424"/>
          </a:xfrm>
          <a:prstGeom prst="rect">
            <a:avLst/>
          </a:prstGeom>
        </p:spPr>
        <p:txBody>
          <a:bodyPr vert="horz" lIns="94229" tIns="47114" rIns="94229" bIns="47114"/>
          <a:lstStyle>
            <a:lvl1pPr fontAlgn="auto">
              <a:spcBef>
                <a:spcPts val="0"/>
              </a:spcBef>
              <a:spcAft>
                <a:spcPts val="0"/>
              </a:spcAft>
              <a:defRPr>
                <a:latin typeface="+mn-lt"/>
                <a:ea typeface="+mn-ea"/>
                <a:cs typeface="+mn-cs"/>
              </a:defRPr>
            </a:lvl1pPr>
            <a:extLst/>
          </a:lstStyle>
          <a:p>
            <a:pPr>
              <a:defRPr/>
            </a:pPr>
            <a:endParaRPr lang="en-US"/>
          </a:p>
        </p:txBody>
      </p:sp>
      <p:sp>
        <p:nvSpPr>
          <p:cNvPr id="3" name="Rectangle 3"/>
          <p:cNvSpPr>
            <a:spLocks noGrp="1"/>
          </p:cNvSpPr>
          <p:nvPr>
            <p:ph type="dt" idx="1"/>
          </p:nvPr>
        </p:nvSpPr>
        <p:spPr>
          <a:xfrm>
            <a:off x="4023092" y="0"/>
            <a:ext cx="3077739" cy="469424"/>
          </a:xfrm>
          <a:prstGeom prst="rect">
            <a:avLst/>
          </a:prstGeom>
        </p:spPr>
        <p:txBody>
          <a:bodyPr vert="horz" lIns="94229" tIns="47114" rIns="94229" bIns="47114"/>
          <a:lstStyle>
            <a:lvl1pPr fontAlgn="auto">
              <a:spcBef>
                <a:spcPts val="0"/>
              </a:spcBef>
              <a:spcAft>
                <a:spcPts val="0"/>
              </a:spcAft>
              <a:defRPr>
                <a:latin typeface="+mn-lt"/>
                <a:ea typeface="+mn-ea"/>
                <a:cs typeface="+mn-cs"/>
              </a:defRPr>
            </a:lvl1pPr>
            <a:extLst/>
          </a:lstStyle>
          <a:p>
            <a:pPr>
              <a:defRPr/>
            </a:pPr>
            <a:fld id="{8A491313-BF83-BC4F-87DA-A29417CF61EE}" type="datetimeFigureOut">
              <a:rPr lang="en-US"/>
              <a:pPr>
                <a:defRPr/>
              </a:pPr>
              <a:t>11/8/2018</a:t>
            </a:fld>
            <a:endParaRPr lang="en-US"/>
          </a:p>
        </p:txBody>
      </p:sp>
      <p:sp>
        <p:nvSpPr>
          <p:cNvPr id="4" name="Rectangle 4"/>
          <p:cNvSpPr>
            <a:spLocks noGrp="1" noRot="1" noChangeAspect="1"/>
          </p:cNvSpPr>
          <p:nvPr>
            <p:ph type="sldImg" idx="2"/>
          </p:nvPr>
        </p:nvSpPr>
        <p:spPr>
          <a:xfrm>
            <a:off x="1204913" y="704850"/>
            <a:ext cx="4692650" cy="3519488"/>
          </a:xfrm>
          <a:prstGeom prst="rect">
            <a:avLst/>
          </a:prstGeom>
          <a:noFill/>
          <a:ln w="12700">
            <a:solidFill>
              <a:prstClr val="black"/>
            </a:solidFill>
          </a:ln>
        </p:spPr>
        <p:txBody>
          <a:bodyPr vert="horz" lIns="94229" tIns="47114" rIns="94229" bIns="47114" anchor="ctr"/>
          <a:lstStyle/>
          <a:p>
            <a:pPr lvl="0"/>
            <a:endParaRPr lang="en-US" noProof="0"/>
          </a:p>
        </p:txBody>
      </p:sp>
      <p:sp>
        <p:nvSpPr>
          <p:cNvPr id="5" name="Rectangle 5"/>
          <p:cNvSpPr>
            <a:spLocks noGrp="1"/>
          </p:cNvSpPr>
          <p:nvPr>
            <p:ph type="body" sz="quarter" idx="3"/>
          </p:nvPr>
        </p:nvSpPr>
        <p:spPr>
          <a:xfrm>
            <a:off x="710248" y="4459526"/>
            <a:ext cx="5681980" cy="4224814"/>
          </a:xfrm>
          <a:prstGeom prst="rect">
            <a:avLst/>
          </a:prstGeom>
        </p:spPr>
        <p:txBody>
          <a:bodyPr vert="horz" lIns="94229" tIns="47114" rIns="94229" bIns="47114">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Rectangle 6"/>
          <p:cNvSpPr>
            <a:spLocks noGrp="1"/>
          </p:cNvSpPr>
          <p:nvPr>
            <p:ph type="ftr" sz="quarter" idx="4"/>
          </p:nvPr>
        </p:nvSpPr>
        <p:spPr>
          <a:xfrm>
            <a:off x="0" y="8917422"/>
            <a:ext cx="3077739" cy="469424"/>
          </a:xfrm>
          <a:prstGeom prst="rect">
            <a:avLst/>
          </a:prstGeom>
        </p:spPr>
        <p:txBody>
          <a:bodyPr vert="horz" lIns="94229" tIns="47114" rIns="94229" bIns="47114"/>
          <a:lstStyle>
            <a:lvl1pPr fontAlgn="auto">
              <a:spcBef>
                <a:spcPts val="0"/>
              </a:spcBef>
              <a:spcAft>
                <a:spcPts val="0"/>
              </a:spcAft>
              <a:defRPr>
                <a:latin typeface="+mn-lt"/>
                <a:ea typeface="+mn-ea"/>
                <a:cs typeface="+mn-cs"/>
              </a:defRPr>
            </a:lvl1pPr>
            <a:extLst/>
          </a:lstStyle>
          <a:p>
            <a:pPr>
              <a:defRPr/>
            </a:pPr>
            <a:endParaRPr lang="en-US"/>
          </a:p>
        </p:txBody>
      </p:sp>
      <p:sp>
        <p:nvSpPr>
          <p:cNvPr id="7" name="Rectangle 7"/>
          <p:cNvSpPr>
            <a:spLocks noGrp="1"/>
          </p:cNvSpPr>
          <p:nvPr>
            <p:ph type="sldNum" sz="quarter" idx="5"/>
          </p:nvPr>
        </p:nvSpPr>
        <p:spPr>
          <a:xfrm>
            <a:off x="4023092" y="8917422"/>
            <a:ext cx="3077739" cy="469424"/>
          </a:xfrm>
          <a:prstGeom prst="rect">
            <a:avLst/>
          </a:prstGeom>
        </p:spPr>
        <p:txBody>
          <a:bodyPr vert="horz" lIns="94229" tIns="47114" rIns="94229" bIns="47114"/>
          <a:lstStyle>
            <a:lvl1pPr fontAlgn="auto">
              <a:spcBef>
                <a:spcPts val="0"/>
              </a:spcBef>
              <a:spcAft>
                <a:spcPts val="0"/>
              </a:spcAft>
              <a:defRPr>
                <a:latin typeface="+mn-lt"/>
                <a:ea typeface="+mn-ea"/>
                <a:cs typeface="+mn-cs"/>
              </a:defRPr>
            </a:lvl1pPr>
            <a:extLst/>
          </a:lstStyle>
          <a:p>
            <a:pPr>
              <a:defRPr/>
            </a:pPr>
            <a:fld id="{42310910-2610-F946-B908-1B939B60B29B}" type="slidenum">
              <a:rPr lang="en-US"/>
              <a:pPr>
                <a:defRPr/>
              </a:pPr>
              <a:t>‹#›</a:t>
            </a:fld>
            <a:endParaRPr lang="en-US"/>
          </a:p>
        </p:txBody>
      </p:sp>
    </p:spTree>
    <p:extLst>
      <p:ext uri="{BB962C8B-B14F-4D97-AF65-F5344CB8AC3E}">
        <p14:creationId xmlns:p14="http://schemas.microsoft.com/office/powerpoint/2010/main" val="2377788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2</a:t>
            </a:fld>
            <a:endParaRPr lang="en-US"/>
          </a:p>
        </p:txBody>
      </p:sp>
    </p:spTree>
    <p:extLst>
      <p:ext uri="{BB962C8B-B14F-4D97-AF65-F5344CB8AC3E}">
        <p14:creationId xmlns:p14="http://schemas.microsoft.com/office/powerpoint/2010/main" val="1909884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3</a:t>
            </a:fld>
            <a:endParaRPr lang="en-US"/>
          </a:p>
        </p:txBody>
      </p:sp>
    </p:spTree>
    <p:extLst>
      <p:ext uri="{BB962C8B-B14F-4D97-AF65-F5344CB8AC3E}">
        <p14:creationId xmlns:p14="http://schemas.microsoft.com/office/powerpoint/2010/main" val="220678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ＭＳ Ｐゴシック" charset="0"/>
                <a:cs typeface="ＭＳ Ｐゴシック" charset="0"/>
              </a:rPr>
              <a:t>and Random Search, while Atari-Net failed to learn a strategy to consistently produce marines at</a:t>
            </a:r>
          </a:p>
          <a:p>
            <a:r>
              <a:rPr lang="en-US" sz="1200" b="0" i="0" u="none" strike="noStrike" kern="1200" baseline="0" dirty="0">
                <a:solidFill>
                  <a:schemeClr val="tx1"/>
                </a:solidFill>
                <a:latin typeface="+mn-lt"/>
                <a:ea typeface="ＭＳ Ｐゴシック" charset="0"/>
                <a:cs typeface="ＭＳ Ｐゴシック" charset="0"/>
              </a:rPr>
              <a:t>each episode. It should be noted that, without the restrictions on action space imposed by this map,</a:t>
            </a:r>
          </a:p>
          <a:p>
            <a:r>
              <a:rPr lang="en-US" sz="1200" b="0" i="0" u="none" strike="noStrike" kern="1200" baseline="0" dirty="0">
                <a:solidFill>
                  <a:schemeClr val="tx1"/>
                </a:solidFill>
                <a:latin typeface="+mn-lt"/>
                <a:ea typeface="ＭＳ Ｐゴシック" charset="0"/>
                <a:cs typeface="ＭＳ Ｐゴシック" charset="0"/>
              </a:rPr>
              <a:t>it would actually be much harder to learn on this mini-game.</a:t>
            </a:r>
          </a:p>
          <a:p>
            <a:r>
              <a:rPr lang="en-US" sz="1200" b="0" i="0" u="none" strike="noStrike" kern="1200" baseline="0" dirty="0">
                <a:solidFill>
                  <a:schemeClr val="tx1"/>
                </a:solidFill>
                <a:latin typeface="+mn-lt"/>
                <a:ea typeface="ＭＳ Ｐゴシック" charset="0"/>
                <a:cs typeface="ＭＳ Ｐゴシック" charset="0"/>
              </a:rPr>
              <a:t>All agents performed sub-optimally when compared against the </a:t>
            </a:r>
            <a:r>
              <a:rPr lang="en-US" sz="1200" b="0" i="0" u="none" strike="noStrike" kern="1200" baseline="0" dirty="0" err="1">
                <a:solidFill>
                  <a:schemeClr val="tx1"/>
                </a:solidFill>
                <a:latin typeface="+mn-lt"/>
                <a:ea typeface="ＭＳ Ｐゴシック" charset="0"/>
                <a:cs typeface="ＭＳ Ｐゴシック" charset="0"/>
              </a:rPr>
              <a:t>GrandMaster</a:t>
            </a:r>
            <a:r>
              <a:rPr lang="en-US" sz="1200" b="0" i="0" u="none" strike="noStrike" kern="1200" baseline="0" dirty="0">
                <a:solidFill>
                  <a:schemeClr val="tx1"/>
                </a:solidFill>
                <a:latin typeface="+mn-lt"/>
                <a:ea typeface="ＭＳ Ｐゴシック" charset="0"/>
                <a:cs typeface="ＭＳ Ｐゴシック" charset="0"/>
              </a:rPr>
              <a:t> player, except for the</a:t>
            </a:r>
          </a:p>
          <a:p>
            <a:r>
              <a:rPr lang="en-US" sz="1200" b="0" i="0" u="none" strike="noStrike" kern="1200" baseline="0" dirty="0">
                <a:solidFill>
                  <a:schemeClr val="tx1"/>
                </a:solidFill>
                <a:latin typeface="+mn-lt"/>
                <a:ea typeface="ＭＳ Ｐゴシック" charset="0"/>
                <a:cs typeface="ＭＳ Ｐゴシック" charset="0"/>
              </a:rPr>
              <a:t>simplest </a:t>
            </a:r>
            <a:r>
              <a:rPr lang="en-US" sz="1200" b="0" i="0" u="none" strike="noStrike" kern="1200" baseline="0" dirty="0" err="1">
                <a:solidFill>
                  <a:schemeClr val="tx1"/>
                </a:solidFill>
                <a:latin typeface="+mn-lt"/>
                <a:ea typeface="ＭＳ Ｐゴシック" charset="0"/>
                <a:cs typeface="ＭＳ Ｐゴシック" charset="0"/>
              </a:rPr>
              <a:t>MoveToBeacon</a:t>
            </a:r>
            <a:r>
              <a:rPr lang="en-US" sz="1200" b="0" i="0" u="none" strike="noStrike" kern="1200" baseline="0" dirty="0">
                <a:solidFill>
                  <a:schemeClr val="tx1"/>
                </a:solidFill>
                <a:latin typeface="+mn-lt"/>
                <a:ea typeface="ＭＳ Ｐゴシック" charset="0"/>
                <a:cs typeface="ＭＳ Ｐゴシック" charset="0"/>
              </a:rPr>
              <a:t>, which only requires good mechanics and reaction—what artificial agents</a:t>
            </a:r>
          </a:p>
          <a:p>
            <a:r>
              <a:rPr lang="en-US" sz="1200" b="0" i="0" u="none" strike="noStrike" kern="1200" baseline="0" dirty="0">
                <a:solidFill>
                  <a:schemeClr val="tx1"/>
                </a:solidFill>
                <a:latin typeface="+mn-lt"/>
                <a:ea typeface="ＭＳ Ｐゴシック" charset="0"/>
                <a:cs typeface="ＭＳ Ｐゴシック" charset="0"/>
              </a:rPr>
              <a:t>are expected to be good at. However, in some games like </a:t>
            </a:r>
            <a:r>
              <a:rPr lang="en-US" sz="1200" b="0" i="0" u="none" strike="noStrike" kern="1200" baseline="0" dirty="0" err="1">
                <a:solidFill>
                  <a:schemeClr val="tx1"/>
                </a:solidFill>
                <a:latin typeface="+mn-lt"/>
                <a:ea typeface="ＭＳ Ｐゴシック" charset="0"/>
                <a:cs typeface="ＭＳ Ｐゴシック" charset="0"/>
              </a:rPr>
              <a:t>DefeatRoaches</a:t>
            </a:r>
            <a:r>
              <a:rPr lang="en-US" sz="1200" b="0" i="0" u="none" strike="noStrike" kern="1200" baseline="0" dirty="0">
                <a:solidFill>
                  <a:schemeClr val="tx1"/>
                </a:solidFill>
                <a:latin typeface="+mn-lt"/>
                <a:ea typeface="ＭＳ Ｐゴシック" charset="0"/>
                <a:cs typeface="ＭＳ Ｐゴシック" charset="0"/>
              </a:rPr>
              <a:t> and </a:t>
            </a:r>
            <a:r>
              <a:rPr lang="en-US" sz="1200" b="0" i="0" u="none" strike="noStrike" kern="1200" baseline="0" dirty="0" err="1">
                <a:solidFill>
                  <a:schemeClr val="tx1"/>
                </a:solidFill>
                <a:latin typeface="+mn-lt"/>
                <a:ea typeface="ＭＳ Ｐゴシック" charset="0"/>
                <a:cs typeface="ＭＳ Ｐゴシック" charset="0"/>
              </a:rPr>
              <a:t>FindAndDefeatZerglings</a:t>
            </a:r>
            <a:r>
              <a:rPr lang="en-US" sz="1200" b="0" i="0" u="none" strike="noStrike" kern="1200" baseline="0" dirty="0">
                <a:solidFill>
                  <a:schemeClr val="tx1"/>
                </a:solidFill>
                <a:latin typeface="+mn-lt"/>
                <a:ea typeface="ＭＳ Ｐゴシック" charset="0"/>
                <a:cs typeface="ＭＳ Ｐゴシック" charset="0"/>
              </a:rPr>
              <a:t>,</a:t>
            </a:r>
          </a:p>
          <a:p>
            <a:r>
              <a:rPr lang="en-US" sz="1200" b="0" i="0" u="none" strike="noStrike" kern="1200" baseline="0" dirty="0">
                <a:solidFill>
                  <a:schemeClr val="tx1"/>
                </a:solidFill>
                <a:latin typeface="+mn-lt"/>
                <a:ea typeface="ＭＳ Ｐゴシック" charset="0"/>
                <a:cs typeface="ＭＳ Ｐゴシック" charset="0"/>
              </a:rPr>
              <a:t>our agents fared well versus the DeepMind game tester.</a:t>
            </a:r>
          </a:p>
          <a:p>
            <a:r>
              <a:rPr lang="en-US" sz="1200" b="0" i="0" u="none" strike="noStrike" kern="1200" baseline="0" dirty="0">
                <a:solidFill>
                  <a:schemeClr val="tx1"/>
                </a:solidFill>
                <a:latin typeface="+mn-lt"/>
                <a:ea typeface="ＭＳ Ｐゴシック" charset="0"/>
                <a:cs typeface="ＭＳ Ｐゴシック" charset="0"/>
              </a:rPr>
              <a:t>The results of our baseline agents demonstrate that even relatively simple mini-games present interesting</a:t>
            </a:r>
          </a:p>
          <a:p>
            <a:r>
              <a:rPr lang="en-US" sz="1200" b="0" i="0" u="none" strike="noStrike" kern="1200" baseline="0">
                <a:solidFill>
                  <a:schemeClr val="tx1"/>
                </a:solidFill>
                <a:latin typeface="+mn-lt"/>
                <a:ea typeface="ＭＳ Ｐゴシック" charset="0"/>
                <a:cs typeface="ＭＳ Ｐゴシック" charset="0"/>
              </a:rPr>
              <a:t>challenges, which we hope will inspire new research.</a:t>
            </a:r>
            <a:endParaRPr lang="en-US"/>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32</a:t>
            </a:fld>
            <a:endParaRPr lang="en-US"/>
          </a:p>
        </p:txBody>
      </p:sp>
    </p:spTree>
    <p:extLst>
      <p:ext uri="{BB962C8B-B14F-4D97-AF65-F5344CB8AC3E}">
        <p14:creationId xmlns:p14="http://schemas.microsoft.com/office/powerpoint/2010/main" val="2763691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8476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Divider 3">
    <p:spTree>
      <p:nvGrpSpPr>
        <p:cNvPr id="1" name=""/>
        <p:cNvGrpSpPr/>
        <p:nvPr/>
      </p:nvGrpSpPr>
      <p:grpSpPr>
        <a:xfrm>
          <a:off x="0" y="0"/>
          <a:ext cx="0" cy="0"/>
          <a:chOff x="0" y="0"/>
          <a:chExt cx="0" cy="0"/>
        </a:xfrm>
      </p:grpSpPr>
      <p:sp>
        <p:nvSpPr>
          <p:cNvPr id="7" name="Rectangle 6"/>
          <p:cNvSpPr/>
          <p:nvPr userDrawn="1"/>
        </p:nvSpPr>
        <p:spPr>
          <a:xfrm>
            <a:off x="0" y="0"/>
            <a:ext cx="9144000" cy="6889750"/>
          </a:xfrm>
          <a:prstGeom prst="rect">
            <a:avLst/>
          </a:prstGeom>
          <a:solidFill>
            <a:srgbClr val="DFBD17"/>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11" name="Picture 10" descr="Bull Run_Architecural_Details.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6933"/>
            <a:ext cx="7086600" cy="6935822"/>
          </a:xfrm>
          <a:prstGeom prst="rect">
            <a:avLst/>
          </a:prstGeom>
        </p:spPr>
      </p:pic>
      <p:sp>
        <p:nvSpPr>
          <p:cNvPr id="8" name="Title 13"/>
          <p:cNvSpPr>
            <a:spLocks noGrp="1"/>
          </p:cNvSpPr>
          <p:nvPr>
            <p:ph type="ctrTitle"/>
          </p:nvPr>
        </p:nvSpPr>
        <p:spPr>
          <a:xfrm>
            <a:off x="228600" y="533400"/>
            <a:ext cx="7239000" cy="533400"/>
          </a:xfrm>
          <a:prstGeom prst="rect">
            <a:avLst/>
          </a:prstGeom>
          <a:noFill/>
        </p:spPr>
        <p:txBody>
          <a:bodyPr vert="horz"/>
          <a:lstStyle>
            <a:lvl1pPr algn="l">
              <a:defRPr sz="2000" b="0" cap="all" spc="150" baseline="0">
                <a:solidFill>
                  <a:schemeClr val="bg1"/>
                </a:solidFill>
              </a:defRPr>
            </a:lvl1pPr>
            <a:extLst/>
          </a:lstStyle>
          <a:p>
            <a:r>
              <a:rPr lang="en-US" dirty="0"/>
              <a:t>Click to edit Master title style</a:t>
            </a:r>
          </a:p>
        </p:txBody>
      </p:sp>
    </p:spTree>
    <p:extLst>
      <p:ext uri="{BB962C8B-B14F-4D97-AF65-F5344CB8AC3E}">
        <p14:creationId xmlns:p14="http://schemas.microsoft.com/office/powerpoint/2010/main" val="1806809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5_Titl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FB59D65-710E-482D-A063-F779A84E6B5B}"/>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l="-181" t="20705" r="-1"/>
          <a:stretch/>
        </p:blipFill>
        <p:spPr>
          <a:xfrm>
            <a:off x="0" y="-4893"/>
            <a:ext cx="9144000" cy="4653094"/>
          </a:xfrm>
          <a:prstGeom prst="rect">
            <a:avLst/>
          </a:prstGeom>
        </p:spPr>
      </p:pic>
      <p:sp>
        <p:nvSpPr>
          <p:cNvPr id="4" name="Rectangle 3">
            <a:extLst>
              <a:ext uri="{FF2B5EF4-FFF2-40B4-BE49-F238E27FC236}">
                <a16:creationId xmlns:a16="http://schemas.microsoft.com/office/drawing/2014/main" id="{CAE371E9-401E-48DC-8EF7-3A78DD023E33}"/>
              </a:ext>
            </a:extLst>
          </p:cNvPr>
          <p:cNvSpPr/>
          <p:nvPr userDrawn="1"/>
        </p:nvSpPr>
        <p:spPr>
          <a:xfrm>
            <a:off x="0" y="0"/>
            <a:ext cx="9144000" cy="4648200"/>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8" descr="GMUgreengold.eps"/>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6853238" y="5334000"/>
            <a:ext cx="2074862"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2"/>
          <p:cNvSpPr>
            <a:spLocks noGrp="1"/>
          </p:cNvSpPr>
          <p:nvPr>
            <p:ph type="ctrTitle"/>
          </p:nvPr>
        </p:nvSpPr>
        <p:spPr>
          <a:xfrm>
            <a:off x="228600" y="4114800"/>
            <a:ext cx="7239000" cy="533400"/>
          </a:xfrm>
          <a:prstGeom prst="rect">
            <a:avLst/>
          </a:prstGeom>
          <a:noFill/>
        </p:spPr>
        <p:txBody>
          <a:bodyPr vert="horz"/>
          <a:lstStyle>
            <a:lvl1pPr algn="l">
              <a:defRPr sz="2000" b="0" cap="all" spc="150" baseline="0">
                <a:solidFill>
                  <a:schemeClr val="bg1"/>
                </a:solidFill>
              </a:defRPr>
            </a:lvl1pPr>
            <a:extLst/>
          </a:lstStyle>
          <a:p>
            <a:r>
              <a:rPr lang="en-US"/>
              <a:t>Click to edit Master title style</a:t>
            </a:r>
            <a:endParaRPr lang="en-US" dirty="0"/>
          </a:p>
        </p:txBody>
      </p:sp>
      <p:sp>
        <p:nvSpPr>
          <p:cNvPr id="3" name="Rectangle 3"/>
          <p:cNvSpPr>
            <a:spLocks noGrp="1"/>
          </p:cNvSpPr>
          <p:nvPr>
            <p:ph type="subTitle" idx="1"/>
          </p:nvPr>
        </p:nvSpPr>
        <p:spPr>
          <a:xfrm>
            <a:off x="228600" y="4706112"/>
            <a:ext cx="6934200" cy="228600"/>
          </a:xfrm>
          <a:solidFill>
            <a:schemeClr val="bg1"/>
          </a:solidFill>
        </p:spPr>
        <p:txBody>
          <a:bodyPr/>
          <a:lstStyle>
            <a:lvl1pPr marL="0" indent="0" algn="l">
              <a:buNone/>
              <a:defRPr sz="13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sp>
        <p:nvSpPr>
          <p:cNvPr id="8" name="Rectangle 7">
            <a:extLst>
              <a:ext uri="{FF2B5EF4-FFF2-40B4-BE49-F238E27FC236}">
                <a16:creationId xmlns:a16="http://schemas.microsoft.com/office/drawing/2014/main" id="{6C8868C3-CECD-4614-8842-92927A9607F0}"/>
              </a:ext>
            </a:extLst>
          </p:cNvPr>
          <p:cNvSpPr/>
          <p:nvPr userDrawn="1"/>
        </p:nvSpPr>
        <p:spPr>
          <a:xfrm>
            <a:off x="4899025" y="2206117"/>
            <a:ext cx="287258" cy="523220"/>
          </a:xfrm>
          <a:prstGeom prst="rect">
            <a:avLst/>
          </a:prstGeom>
        </p:spPr>
        <p:txBody>
          <a:bodyPr wrap="none">
            <a:spAutoFit/>
          </a:bodyPr>
          <a:lstStyle/>
          <a:p>
            <a:r>
              <a:rPr lang="en-US" sz="2800" b="1" cap="none" spc="50" dirty="0">
                <a:ln w="0"/>
                <a:solidFill>
                  <a:schemeClr val="bg2"/>
                </a:solidFill>
                <a:effectLst>
                  <a:innerShdw blurRad="63500" dist="50800" dir="13500000">
                    <a:srgbClr val="000000">
                      <a:alpha val="50000"/>
                    </a:srgbClr>
                  </a:innerShdw>
                </a:effectLst>
              </a:rPr>
              <a:t>.</a:t>
            </a:r>
            <a:endParaRPr lang="en-US" sz="2800" dirty="0"/>
          </a:p>
        </p:txBody>
      </p:sp>
      <p:sp>
        <p:nvSpPr>
          <p:cNvPr id="26" name="Rectangle 10">
            <a:extLst>
              <a:ext uri="{FF2B5EF4-FFF2-40B4-BE49-F238E27FC236}">
                <a16:creationId xmlns:a16="http://schemas.microsoft.com/office/drawing/2014/main" id="{8EE1CFCA-641E-4039-A58F-C0C07AD435BD}"/>
              </a:ext>
            </a:extLst>
          </p:cNvPr>
          <p:cNvSpPr/>
          <p:nvPr userDrawn="1"/>
        </p:nvSpPr>
        <p:spPr>
          <a:xfrm>
            <a:off x="0" y="4038600"/>
            <a:ext cx="9144000" cy="609600"/>
          </a:xfrm>
          <a:prstGeom prst="rect">
            <a:avLst/>
          </a:prstGeom>
          <a:solidFill>
            <a:srgbClr val="002060">
              <a:alpha val="75000"/>
            </a:srgb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Tree>
    <p:extLst>
      <p:ext uri="{BB962C8B-B14F-4D97-AF65-F5344CB8AC3E}">
        <p14:creationId xmlns:p14="http://schemas.microsoft.com/office/powerpoint/2010/main" val="118113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10" presetClass="exit" presetSubtype="0" repeatCount="indefinite" fill="hold" grpId="1" nodeType="afterEffect">
                                  <p:stCondLst>
                                    <p:cond delay="0"/>
                                  </p:stCondLst>
                                  <p:childTnLst>
                                    <p:animEffect transition="out" filter="fade">
                                      <p:cBhvr>
                                        <p:cTn id="9" dur="2000"/>
                                        <p:tgtEl>
                                          <p:spTgt spid="8"/>
                                        </p:tgtEl>
                                      </p:cBhvr>
                                    </p:animEffect>
                                    <p:set>
                                      <p:cBhvr>
                                        <p:cTn id="10" dur="1" fill="hold">
                                          <p:stCondLst>
                                            <p:cond delay="1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7" name="Rectangle 37"/>
          <p:cNvSpPr>
            <a:spLocks noGrp="1"/>
          </p:cNvSpPr>
          <p:nvPr>
            <p:ph type="body" sz="quarter" idx="13"/>
          </p:nvPr>
        </p:nvSpPr>
        <p:spPr>
          <a:xfrm>
            <a:off x="310896" y="381000"/>
            <a:ext cx="7385304" cy="228600"/>
          </a:xfrm>
          <a:solidFill>
            <a:schemeClr val="tx2">
              <a:tint val="40000"/>
            </a:schemeClr>
          </a:solidFill>
        </p:spPr>
        <p:txBody>
          <a:bodyPr anchor="ctr"/>
          <a:lstStyle>
            <a:lvl1pPr>
              <a:buFontTx/>
              <a:buNone/>
              <a:defRPr sz="1100"/>
            </a:lvl1pPr>
            <a:extLst/>
          </a:lstStyle>
          <a:p>
            <a:pPr lvl="0"/>
            <a:r>
              <a:rPr lang="en-US" dirty="0"/>
              <a:t>Click to edit Master text styles</a:t>
            </a:r>
          </a:p>
        </p:txBody>
      </p:sp>
      <p:sp>
        <p:nvSpPr>
          <p:cNvPr id="43" name="Rectangle 37"/>
          <p:cNvSpPr>
            <a:spLocks noGrp="1"/>
          </p:cNvSpPr>
          <p:nvPr>
            <p:ph type="body" sz="quarter" idx="15"/>
          </p:nvPr>
        </p:nvSpPr>
        <p:spPr>
          <a:xfrm>
            <a:off x="304800" y="838200"/>
            <a:ext cx="7391400"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41" name="Rectangle 37"/>
          <p:cNvSpPr>
            <a:spLocks noGrp="1"/>
          </p:cNvSpPr>
          <p:nvPr>
            <p:ph type="body" sz="quarter" idx="17"/>
          </p:nvPr>
        </p:nvSpPr>
        <p:spPr>
          <a:xfrm>
            <a:off x="310896" y="1295400"/>
            <a:ext cx="7385304"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45" name="Rectangle 37"/>
          <p:cNvSpPr>
            <a:spLocks noGrp="1"/>
          </p:cNvSpPr>
          <p:nvPr>
            <p:ph type="body" sz="quarter" idx="19"/>
          </p:nvPr>
        </p:nvSpPr>
        <p:spPr>
          <a:xfrm>
            <a:off x="310896" y="1752600"/>
            <a:ext cx="7385304" cy="228600"/>
          </a:xfrm>
          <a:solidFill>
            <a:schemeClr val="tx2">
              <a:tint val="40000"/>
            </a:schemeClr>
          </a:solidFill>
        </p:spPr>
        <p:txBody>
          <a:bodyPr anchor="ctr"/>
          <a:lstStyle>
            <a:lvl1pPr>
              <a:buFontTx/>
              <a:buNone/>
              <a:defRPr sz="1100" baseline="0"/>
            </a:lvl1pPr>
            <a:extLst/>
          </a:lstStyle>
          <a:p>
            <a:pPr lvl="0"/>
            <a:r>
              <a:rPr lang="en-US"/>
              <a:t>Click to edit Master text styles</a:t>
            </a:r>
          </a:p>
        </p:txBody>
      </p:sp>
      <p:sp>
        <p:nvSpPr>
          <p:cNvPr id="47" name="Rectangle 37"/>
          <p:cNvSpPr>
            <a:spLocks noGrp="1"/>
          </p:cNvSpPr>
          <p:nvPr>
            <p:ph type="body" sz="quarter" idx="21"/>
          </p:nvPr>
        </p:nvSpPr>
        <p:spPr>
          <a:xfrm>
            <a:off x="310896" y="2209800"/>
            <a:ext cx="7385304" cy="228600"/>
          </a:xfrm>
          <a:solidFill>
            <a:schemeClr val="tx2">
              <a:tint val="40000"/>
            </a:schemeClr>
          </a:solidFill>
        </p:spPr>
        <p:txBody>
          <a:bodyPr anchor="ctr"/>
          <a:lstStyle>
            <a:lvl1pPr>
              <a:buFontTx/>
              <a:buNone/>
              <a:defRPr sz="1100" baseline="0"/>
            </a:lvl1pPr>
            <a:extLst/>
          </a:lstStyle>
          <a:p>
            <a:pPr lvl="0"/>
            <a:r>
              <a:rPr lang="en-US"/>
              <a:t>Click to edit Master text styles</a:t>
            </a:r>
          </a:p>
        </p:txBody>
      </p:sp>
      <p:sp>
        <p:nvSpPr>
          <p:cNvPr id="49" name="Rectangle 37"/>
          <p:cNvSpPr>
            <a:spLocks noGrp="1"/>
          </p:cNvSpPr>
          <p:nvPr>
            <p:ph type="body" sz="quarter" idx="23"/>
          </p:nvPr>
        </p:nvSpPr>
        <p:spPr>
          <a:xfrm>
            <a:off x="310896" y="2667000"/>
            <a:ext cx="7385304"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51" name="Rectangle 37"/>
          <p:cNvSpPr>
            <a:spLocks noGrp="1"/>
          </p:cNvSpPr>
          <p:nvPr>
            <p:ph type="body" sz="quarter" idx="25"/>
          </p:nvPr>
        </p:nvSpPr>
        <p:spPr>
          <a:xfrm>
            <a:off x="310896" y="3124200"/>
            <a:ext cx="7385304"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53" name="Rectangle 37"/>
          <p:cNvSpPr>
            <a:spLocks noGrp="1"/>
          </p:cNvSpPr>
          <p:nvPr>
            <p:ph type="body" sz="quarter" idx="27"/>
          </p:nvPr>
        </p:nvSpPr>
        <p:spPr>
          <a:xfrm>
            <a:off x="310896" y="3581400"/>
            <a:ext cx="7385304"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55" name="Rectangle 37"/>
          <p:cNvSpPr>
            <a:spLocks noGrp="1"/>
          </p:cNvSpPr>
          <p:nvPr>
            <p:ph type="body" sz="quarter" idx="29"/>
          </p:nvPr>
        </p:nvSpPr>
        <p:spPr>
          <a:xfrm>
            <a:off x="310896" y="4038600"/>
            <a:ext cx="7385304" cy="228600"/>
          </a:xfrm>
          <a:solidFill>
            <a:schemeClr val="tx2">
              <a:tint val="40000"/>
            </a:schemeClr>
          </a:solidFill>
        </p:spPr>
        <p:txBody>
          <a:bodyPr anchor="ctr"/>
          <a:lstStyle>
            <a:lvl1pPr>
              <a:buFontTx/>
              <a:buNone/>
              <a:defRPr sz="1100" baseline="0"/>
            </a:lvl1pPr>
            <a:extLst/>
          </a:lstStyle>
          <a:p>
            <a:pPr lvl="0"/>
            <a:r>
              <a:rPr lang="en-US"/>
              <a:t>Click to edit Master text styles</a:t>
            </a:r>
          </a:p>
        </p:txBody>
      </p:sp>
      <p:sp>
        <p:nvSpPr>
          <p:cNvPr id="57" name="Rectangle 37"/>
          <p:cNvSpPr>
            <a:spLocks noGrp="1"/>
          </p:cNvSpPr>
          <p:nvPr>
            <p:ph type="body" sz="quarter" idx="31"/>
          </p:nvPr>
        </p:nvSpPr>
        <p:spPr>
          <a:xfrm>
            <a:off x="310896" y="4495800"/>
            <a:ext cx="7385304"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26" name="Rectangle 37"/>
          <p:cNvSpPr>
            <a:spLocks noGrp="1"/>
          </p:cNvSpPr>
          <p:nvPr>
            <p:ph type="body" sz="quarter" idx="33"/>
          </p:nvPr>
        </p:nvSpPr>
        <p:spPr>
          <a:xfrm>
            <a:off x="310896" y="4953000"/>
            <a:ext cx="7385304"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28" name="Rectangle 37"/>
          <p:cNvSpPr>
            <a:spLocks noGrp="1"/>
          </p:cNvSpPr>
          <p:nvPr>
            <p:ph type="body" sz="quarter" idx="35"/>
          </p:nvPr>
        </p:nvSpPr>
        <p:spPr>
          <a:xfrm>
            <a:off x="310896" y="5410200"/>
            <a:ext cx="7385304"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98" name="Rectangle 37"/>
          <p:cNvSpPr>
            <a:spLocks noGrp="1"/>
          </p:cNvSpPr>
          <p:nvPr>
            <p:ph type="body" sz="quarter" idx="14"/>
          </p:nvPr>
        </p:nvSpPr>
        <p:spPr>
          <a:xfrm>
            <a:off x="7696200" y="381000"/>
            <a:ext cx="685800" cy="228600"/>
          </a:xfrm>
          <a:solidFill>
            <a:schemeClr val="tx2"/>
          </a:solidFill>
        </p:spPr>
        <p:txBody>
          <a:bodyPr anchor="ctr"/>
          <a:lstStyle>
            <a:lvl1pPr algn="r">
              <a:buFontTx/>
              <a:buNone/>
              <a:defRPr sz="1050">
                <a:solidFill>
                  <a:schemeClr val="bg1"/>
                </a:solidFill>
              </a:defRPr>
            </a:lvl1pPr>
            <a:extLst/>
          </a:lstStyle>
          <a:p>
            <a:pPr lvl="0"/>
            <a:r>
              <a:rPr lang="en-US" dirty="0"/>
              <a:t>Click to edit Master text styles</a:t>
            </a:r>
          </a:p>
        </p:txBody>
      </p:sp>
      <p:sp>
        <p:nvSpPr>
          <p:cNvPr id="44" name="Rectangle 37"/>
          <p:cNvSpPr>
            <a:spLocks noGrp="1"/>
          </p:cNvSpPr>
          <p:nvPr>
            <p:ph type="body" sz="quarter" idx="16"/>
          </p:nvPr>
        </p:nvSpPr>
        <p:spPr>
          <a:xfrm>
            <a:off x="7696200" y="838200"/>
            <a:ext cx="685800" cy="228600"/>
          </a:xfrm>
          <a:solidFill>
            <a:schemeClr val="tx2"/>
          </a:solidFill>
        </p:spPr>
        <p:txBody>
          <a:bodyPr anchor="ctr"/>
          <a:lstStyle>
            <a:lvl1pPr algn="r">
              <a:buFontTx/>
              <a:buNone/>
              <a:defRPr sz="1100">
                <a:solidFill>
                  <a:schemeClr val="bg1"/>
                </a:solidFill>
              </a:defRPr>
            </a:lvl1pPr>
            <a:extLst/>
          </a:lstStyle>
          <a:p>
            <a:pPr lvl="0"/>
            <a:r>
              <a:rPr lang="en-US" dirty="0"/>
              <a:t>Click to edit Master text styles</a:t>
            </a:r>
          </a:p>
        </p:txBody>
      </p:sp>
      <p:sp>
        <p:nvSpPr>
          <p:cNvPr id="42" name="Rectangle 37"/>
          <p:cNvSpPr>
            <a:spLocks noGrp="1"/>
          </p:cNvSpPr>
          <p:nvPr>
            <p:ph type="body" sz="quarter" idx="18"/>
          </p:nvPr>
        </p:nvSpPr>
        <p:spPr>
          <a:xfrm>
            <a:off x="7696200" y="1295400"/>
            <a:ext cx="685800" cy="228600"/>
          </a:xfrm>
          <a:solidFill>
            <a:schemeClr val="tx2"/>
          </a:solidFill>
        </p:spPr>
        <p:txBody>
          <a:bodyPr anchor="ctr"/>
          <a:lstStyle>
            <a:lvl1pPr algn="r">
              <a:buFontTx/>
              <a:buNone/>
              <a:defRPr sz="1100">
                <a:solidFill>
                  <a:schemeClr val="bg1"/>
                </a:solidFill>
              </a:defRPr>
            </a:lvl1pPr>
            <a:extLst/>
          </a:lstStyle>
          <a:p>
            <a:pPr lvl="0"/>
            <a:r>
              <a:rPr lang="en-US" dirty="0"/>
              <a:t>Click to edit Master text styles</a:t>
            </a:r>
          </a:p>
        </p:txBody>
      </p:sp>
      <p:sp>
        <p:nvSpPr>
          <p:cNvPr id="46" name="Rectangle 37"/>
          <p:cNvSpPr>
            <a:spLocks noGrp="1"/>
          </p:cNvSpPr>
          <p:nvPr>
            <p:ph type="body" sz="quarter" idx="20"/>
          </p:nvPr>
        </p:nvSpPr>
        <p:spPr>
          <a:xfrm>
            <a:off x="7696200" y="1752600"/>
            <a:ext cx="685800" cy="228600"/>
          </a:xfrm>
          <a:solidFill>
            <a:schemeClr val="tx2"/>
          </a:solidFill>
        </p:spPr>
        <p:txBody>
          <a:bodyPr anchor="ctr"/>
          <a:lstStyle>
            <a:lvl1pPr algn="r">
              <a:buFontTx/>
              <a:buNone/>
              <a:defRPr sz="1100">
                <a:solidFill>
                  <a:schemeClr val="bg1"/>
                </a:solidFill>
              </a:defRPr>
            </a:lvl1pPr>
            <a:extLst/>
          </a:lstStyle>
          <a:p>
            <a:pPr lvl="0"/>
            <a:endParaRPr lang="en-US" dirty="0"/>
          </a:p>
        </p:txBody>
      </p:sp>
      <p:sp>
        <p:nvSpPr>
          <p:cNvPr id="48" name="Rectangle 37"/>
          <p:cNvSpPr>
            <a:spLocks noGrp="1"/>
          </p:cNvSpPr>
          <p:nvPr>
            <p:ph type="body" sz="quarter" idx="22"/>
          </p:nvPr>
        </p:nvSpPr>
        <p:spPr>
          <a:xfrm>
            <a:off x="7696200" y="2209800"/>
            <a:ext cx="6858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50" name="Rectangle 37"/>
          <p:cNvSpPr>
            <a:spLocks noGrp="1"/>
          </p:cNvSpPr>
          <p:nvPr>
            <p:ph type="body" sz="quarter" idx="24"/>
          </p:nvPr>
        </p:nvSpPr>
        <p:spPr>
          <a:xfrm>
            <a:off x="7696200" y="2667000"/>
            <a:ext cx="6858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52" name="Rectangle 37"/>
          <p:cNvSpPr>
            <a:spLocks noGrp="1"/>
          </p:cNvSpPr>
          <p:nvPr>
            <p:ph type="body" sz="quarter" idx="26"/>
          </p:nvPr>
        </p:nvSpPr>
        <p:spPr>
          <a:xfrm>
            <a:off x="7696200" y="3124200"/>
            <a:ext cx="6858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54" name="Rectangle 37"/>
          <p:cNvSpPr>
            <a:spLocks noGrp="1"/>
          </p:cNvSpPr>
          <p:nvPr>
            <p:ph type="body" sz="quarter" idx="28"/>
          </p:nvPr>
        </p:nvSpPr>
        <p:spPr>
          <a:xfrm>
            <a:off x="7696200" y="3581400"/>
            <a:ext cx="6858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56" name="Rectangle 37"/>
          <p:cNvSpPr>
            <a:spLocks noGrp="1"/>
          </p:cNvSpPr>
          <p:nvPr>
            <p:ph type="body" sz="quarter" idx="30"/>
          </p:nvPr>
        </p:nvSpPr>
        <p:spPr>
          <a:xfrm>
            <a:off x="7696200" y="4038600"/>
            <a:ext cx="6858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58" name="Rectangle 37"/>
          <p:cNvSpPr>
            <a:spLocks noGrp="1"/>
          </p:cNvSpPr>
          <p:nvPr>
            <p:ph type="body" sz="quarter" idx="32"/>
          </p:nvPr>
        </p:nvSpPr>
        <p:spPr>
          <a:xfrm>
            <a:off x="7696200" y="4495800"/>
            <a:ext cx="6858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27" name="Rectangle 37"/>
          <p:cNvSpPr>
            <a:spLocks noGrp="1"/>
          </p:cNvSpPr>
          <p:nvPr>
            <p:ph type="body" sz="quarter" idx="34"/>
          </p:nvPr>
        </p:nvSpPr>
        <p:spPr>
          <a:xfrm>
            <a:off x="7696200" y="4953000"/>
            <a:ext cx="6858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29" name="Rectangle 37"/>
          <p:cNvSpPr>
            <a:spLocks noGrp="1"/>
          </p:cNvSpPr>
          <p:nvPr>
            <p:ph type="body" sz="quarter" idx="36"/>
          </p:nvPr>
        </p:nvSpPr>
        <p:spPr>
          <a:xfrm>
            <a:off x="7696200" y="5410200"/>
            <a:ext cx="6858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30" name="Rectangle 37"/>
          <p:cNvSpPr>
            <a:spLocks noGrp="1"/>
          </p:cNvSpPr>
          <p:nvPr>
            <p:ph type="body" sz="quarter" idx="37"/>
          </p:nvPr>
        </p:nvSpPr>
        <p:spPr>
          <a:xfrm>
            <a:off x="310896" y="5867400"/>
            <a:ext cx="7385304" cy="228600"/>
          </a:xfrm>
          <a:solidFill>
            <a:schemeClr val="tx2">
              <a:tint val="40000"/>
            </a:schemeClr>
          </a:solidFill>
        </p:spPr>
        <p:txBody>
          <a:bodyPr anchor="ctr">
            <a:noAutofit/>
          </a:bodyPr>
          <a:lstStyle>
            <a:lvl1pPr>
              <a:buFontTx/>
              <a:buNone/>
              <a:defRPr sz="1100"/>
            </a:lvl1pPr>
            <a:extLst/>
          </a:lstStyle>
          <a:p>
            <a:pPr lvl="0"/>
            <a:r>
              <a:rPr lang="en-US"/>
              <a:t>Click to edit Master text styles</a:t>
            </a:r>
          </a:p>
        </p:txBody>
      </p:sp>
      <p:sp>
        <p:nvSpPr>
          <p:cNvPr id="31" name="Rectangle 37"/>
          <p:cNvSpPr>
            <a:spLocks noGrp="1"/>
          </p:cNvSpPr>
          <p:nvPr>
            <p:ph type="body" sz="quarter" idx="38"/>
          </p:nvPr>
        </p:nvSpPr>
        <p:spPr>
          <a:xfrm>
            <a:off x="7696200" y="5867400"/>
            <a:ext cx="6858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32" name="TextBox 31">
            <a:extLst>
              <a:ext uri="{FF2B5EF4-FFF2-40B4-BE49-F238E27FC236}">
                <a16:creationId xmlns:a16="http://schemas.microsoft.com/office/drawing/2014/main" id="{8118DE95-0225-4909-8A94-206682E6912F}"/>
              </a:ext>
            </a:extLst>
          </p:cNvPr>
          <p:cNvSpPr txBox="1"/>
          <p:nvPr userDrawn="1"/>
        </p:nvSpPr>
        <p:spPr>
          <a:xfrm>
            <a:off x="8839200" y="6553200"/>
            <a:ext cx="304800" cy="215444"/>
          </a:xfrm>
          <a:prstGeom prst="rect">
            <a:avLst/>
          </a:prstGeom>
          <a:noFill/>
        </p:spPr>
        <p:txBody>
          <a:bodyPr wrap="square" lIns="0" tIns="0" rIns="0" bIns="0" rtlCol="0">
            <a:spAutoFit/>
          </a:bodyPr>
          <a:lstStyle/>
          <a:p>
            <a:pPr algn="ctr"/>
            <a:fld id="{86221CBA-55DC-4C02-8C8A-39F048E6CAC3}" type="slidenum">
              <a:rPr lang="en-US" sz="1400" smtClean="0">
                <a:solidFill>
                  <a:schemeClr val="bg1"/>
                </a:solidFill>
              </a:rPr>
              <a:pPr algn="ctr"/>
              <a:t>‹#›</a:t>
            </a:fld>
            <a:endParaRPr lang="en-US" sz="1400" dirty="0">
              <a:solidFill>
                <a:schemeClr val="bg1"/>
              </a:solidFill>
            </a:endParaRPr>
          </a:p>
        </p:txBody>
      </p:sp>
    </p:spTree>
    <p:extLst>
      <p:ext uri="{BB962C8B-B14F-4D97-AF65-F5344CB8AC3E}">
        <p14:creationId xmlns:p14="http://schemas.microsoft.com/office/powerpoint/2010/main" val="3488100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ing w/single col text">
    <p:spTree>
      <p:nvGrpSpPr>
        <p:cNvPr id="1" name=""/>
        <p:cNvGrpSpPr/>
        <p:nvPr/>
      </p:nvGrpSpPr>
      <p:grpSpPr>
        <a:xfrm>
          <a:off x="0" y="0"/>
          <a:ext cx="0" cy="0"/>
          <a:chOff x="0" y="0"/>
          <a:chExt cx="0" cy="0"/>
        </a:xfrm>
      </p:grpSpPr>
      <p:sp>
        <p:nvSpPr>
          <p:cNvPr id="19" name="Rectangle 8"/>
          <p:cNvSpPr>
            <a:spLocks noGrp="1"/>
          </p:cNvSpPr>
          <p:nvPr>
            <p:ph type="body" sz="quarter" idx="13"/>
          </p:nvPr>
        </p:nvSpPr>
        <p:spPr>
          <a:xfrm>
            <a:off x="304800" y="381000"/>
            <a:ext cx="8077200" cy="457200"/>
          </a:xfrm>
          <a:solidFill>
            <a:schemeClr val="accent6">
              <a:shade val="75000"/>
            </a:schemeClr>
          </a:solidFill>
        </p:spPr>
        <p:txBody>
          <a:bodyPr tIns="0" bIns="0" anchor="t" anchorCtr="0"/>
          <a:lstStyle>
            <a:lvl1pPr marL="0" indent="0">
              <a:spcBef>
                <a:spcPts val="0"/>
              </a:spcBef>
              <a:defRPr sz="2800" b="1" i="0" cap="all" spc="120">
                <a:solidFill>
                  <a:schemeClr val="bg1"/>
                </a:solidFill>
              </a:defRPr>
            </a:lvl1pPr>
            <a:extLst/>
          </a:lstStyle>
          <a:p>
            <a:pPr lvl="0"/>
            <a:r>
              <a:rPr lang="en-US" dirty="0"/>
              <a:t>Click to edit Master text styles</a:t>
            </a:r>
          </a:p>
        </p:txBody>
      </p:sp>
      <p:sp>
        <p:nvSpPr>
          <p:cNvPr id="3" name="Text Placeholder 2"/>
          <p:cNvSpPr>
            <a:spLocks noGrp="1"/>
          </p:cNvSpPr>
          <p:nvPr>
            <p:ph type="body" sz="quarter" idx="14"/>
          </p:nvPr>
        </p:nvSpPr>
        <p:spPr>
          <a:xfrm>
            <a:off x="304800" y="1066800"/>
            <a:ext cx="8077200" cy="5029200"/>
          </a:xfrm>
        </p:spPr>
        <p:txBody>
          <a:bodyPr/>
          <a:lstStyle/>
          <a:p>
            <a:pPr lvl="0"/>
            <a:r>
              <a:rPr lang="en-US" dirty="0"/>
              <a:t>Click to edit Master text styles</a:t>
            </a:r>
          </a:p>
          <a:p>
            <a:pPr lvl="1"/>
            <a:r>
              <a:rPr lang="en-US" dirty="0"/>
              <a:t>Second level</a:t>
            </a:r>
          </a:p>
          <a:p>
            <a:pPr lvl="2"/>
            <a:r>
              <a:rPr lang="en-US" dirty="0"/>
              <a:t>Third level</a:t>
            </a:r>
          </a:p>
        </p:txBody>
      </p:sp>
      <p:sp>
        <p:nvSpPr>
          <p:cNvPr id="4" name="TextBox 3">
            <a:extLst>
              <a:ext uri="{FF2B5EF4-FFF2-40B4-BE49-F238E27FC236}">
                <a16:creationId xmlns:a16="http://schemas.microsoft.com/office/drawing/2014/main" id="{3015A611-C3C8-481E-AC81-8A68A69E71C8}"/>
              </a:ext>
            </a:extLst>
          </p:cNvPr>
          <p:cNvSpPr txBox="1"/>
          <p:nvPr userDrawn="1"/>
        </p:nvSpPr>
        <p:spPr>
          <a:xfrm>
            <a:off x="8839200" y="6553200"/>
            <a:ext cx="304800" cy="215444"/>
          </a:xfrm>
          <a:prstGeom prst="rect">
            <a:avLst/>
          </a:prstGeom>
          <a:noFill/>
        </p:spPr>
        <p:txBody>
          <a:bodyPr wrap="square" lIns="0" tIns="0" rIns="0" bIns="0" rtlCol="0">
            <a:spAutoFit/>
          </a:bodyPr>
          <a:lstStyle/>
          <a:p>
            <a:pPr algn="ctr"/>
            <a:fld id="{86221CBA-55DC-4C02-8C8A-39F048E6CAC3}" type="slidenum">
              <a:rPr lang="en-US" sz="1400" smtClean="0">
                <a:solidFill>
                  <a:schemeClr val="bg1"/>
                </a:solidFill>
              </a:rPr>
              <a:pPr algn="ctr"/>
              <a:t>‹#›</a:t>
            </a:fld>
            <a:endParaRPr lang="en-US" sz="1400" dirty="0">
              <a:solidFill>
                <a:schemeClr val="bg1"/>
              </a:solidFill>
            </a:endParaRPr>
          </a:p>
        </p:txBody>
      </p:sp>
    </p:spTree>
    <p:extLst>
      <p:ext uri="{BB962C8B-B14F-4D97-AF65-F5344CB8AC3E}">
        <p14:creationId xmlns:p14="http://schemas.microsoft.com/office/powerpoint/2010/main" val="2656996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ing w/2col">
    <p:spTree>
      <p:nvGrpSpPr>
        <p:cNvPr id="1" name=""/>
        <p:cNvGrpSpPr/>
        <p:nvPr/>
      </p:nvGrpSpPr>
      <p:grpSpPr>
        <a:xfrm>
          <a:off x="0" y="0"/>
          <a:ext cx="0" cy="0"/>
          <a:chOff x="0" y="0"/>
          <a:chExt cx="0" cy="0"/>
        </a:xfrm>
      </p:grpSpPr>
      <p:sp>
        <p:nvSpPr>
          <p:cNvPr id="14" name="Text Placeholder 2"/>
          <p:cNvSpPr>
            <a:spLocks noGrp="1"/>
          </p:cNvSpPr>
          <p:nvPr>
            <p:ph type="body" sz="quarter" idx="14"/>
          </p:nvPr>
        </p:nvSpPr>
        <p:spPr>
          <a:xfrm>
            <a:off x="304800" y="1066800"/>
            <a:ext cx="3886200" cy="5029200"/>
          </a:xfrm>
        </p:spPr>
        <p:txBody>
          <a:bodyPr spcCol="0"/>
          <a:lstStyle>
            <a:lvl1pPr>
              <a:defRPr sz="1400"/>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2"/>
          <p:cNvSpPr>
            <a:spLocks noGrp="1"/>
          </p:cNvSpPr>
          <p:nvPr>
            <p:ph type="body" sz="quarter" idx="15"/>
          </p:nvPr>
        </p:nvSpPr>
        <p:spPr>
          <a:xfrm>
            <a:off x="4495800" y="1066800"/>
            <a:ext cx="3886200" cy="5029200"/>
          </a:xfrm>
        </p:spPr>
        <p:txBody>
          <a:bodyPr spcCol="0"/>
          <a:lstStyle>
            <a:lvl1pPr>
              <a:defRPr sz="1400"/>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8">
            <a:extLst>
              <a:ext uri="{FF2B5EF4-FFF2-40B4-BE49-F238E27FC236}">
                <a16:creationId xmlns:a16="http://schemas.microsoft.com/office/drawing/2014/main" id="{9F9F84CF-4DCE-441A-ACD0-87653791611D}"/>
              </a:ext>
            </a:extLst>
          </p:cNvPr>
          <p:cNvSpPr>
            <a:spLocks noGrp="1"/>
          </p:cNvSpPr>
          <p:nvPr>
            <p:ph type="body" sz="quarter" idx="13"/>
          </p:nvPr>
        </p:nvSpPr>
        <p:spPr>
          <a:xfrm>
            <a:off x="304800" y="381000"/>
            <a:ext cx="8077200" cy="457200"/>
          </a:xfrm>
          <a:solidFill>
            <a:schemeClr val="accent6">
              <a:shade val="75000"/>
            </a:schemeClr>
          </a:solidFill>
        </p:spPr>
        <p:txBody>
          <a:bodyPr tIns="0" bIns="0" anchor="t" anchorCtr="0"/>
          <a:lstStyle>
            <a:lvl1pPr marL="0" indent="0">
              <a:spcBef>
                <a:spcPts val="0"/>
              </a:spcBef>
              <a:defRPr sz="2800" b="1" i="0" cap="all" spc="120">
                <a:solidFill>
                  <a:schemeClr val="bg1"/>
                </a:solidFill>
              </a:defRPr>
            </a:lvl1pPr>
            <a:extLst/>
          </a:lstStyle>
          <a:p>
            <a:pPr lvl="0"/>
            <a:r>
              <a:rPr lang="en-US" dirty="0"/>
              <a:t>Click to edit Master text styles</a:t>
            </a:r>
          </a:p>
        </p:txBody>
      </p:sp>
      <p:sp>
        <p:nvSpPr>
          <p:cNvPr id="5" name="TextBox 4">
            <a:extLst>
              <a:ext uri="{FF2B5EF4-FFF2-40B4-BE49-F238E27FC236}">
                <a16:creationId xmlns:a16="http://schemas.microsoft.com/office/drawing/2014/main" id="{A35B7D79-9B07-429E-90E1-D3C09902A535}"/>
              </a:ext>
            </a:extLst>
          </p:cNvPr>
          <p:cNvSpPr txBox="1"/>
          <p:nvPr userDrawn="1"/>
        </p:nvSpPr>
        <p:spPr>
          <a:xfrm>
            <a:off x="8839200" y="6553200"/>
            <a:ext cx="304800" cy="215444"/>
          </a:xfrm>
          <a:prstGeom prst="rect">
            <a:avLst/>
          </a:prstGeom>
          <a:noFill/>
        </p:spPr>
        <p:txBody>
          <a:bodyPr wrap="square" lIns="0" tIns="0" rIns="0" bIns="0" rtlCol="0">
            <a:spAutoFit/>
          </a:bodyPr>
          <a:lstStyle/>
          <a:p>
            <a:pPr algn="ctr"/>
            <a:fld id="{86221CBA-55DC-4C02-8C8A-39F048E6CAC3}" type="slidenum">
              <a:rPr lang="en-US" sz="1400" smtClean="0">
                <a:solidFill>
                  <a:schemeClr val="bg1"/>
                </a:solidFill>
              </a:rPr>
              <a:pPr algn="ctr"/>
              <a:t>‹#›</a:t>
            </a:fld>
            <a:endParaRPr lang="en-US" sz="1400" dirty="0">
              <a:solidFill>
                <a:schemeClr val="bg1"/>
              </a:solidFill>
            </a:endParaRPr>
          </a:p>
        </p:txBody>
      </p:sp>
    </p:spTree>
    <p:extLst>
      <p:ext uri="{BB962C8B-B14F-4D97-AF65-F5344CB8AC3E}">
        <p14:creationId xmlns:p14="http://schemas.microsoft.com/office/powerpoint/2010/main" val="756848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04800" y="4343400"/>
            <a:ext cx="8077200" cy="1981200"/>
          </a:xfrm>
        </p:spPr>
        <p:txBody>
          <a:bodyPr numCol="3"/>
          <a:lstStyle>
            <a:lvl1pPr>
              <a:defRPr baseline="0"/>
            </a:lvl1pPr>
            <a:lvl2pPr marL="0" indent="0">
              <a:defRPr/>
            </a:lvl2pPr>
          </a:lstStyle>
          <a:p>
            <a:pPr lvl="0"/>
            <a:r>
              <a:rPr lang="en-US" dirty="0"/>
              <a:t>Click to edit Master text styles</a:t>
            </a:r>
          </a:p>
          <a:p>
            <a:pPr lvl="1"/>
            <a:r>
              <a:rPr lang="en-US" dirty="0"/>
              <a:t>Second level</a:t>
            </a:r>
          </a:p>
        </p:txBody>
      </p:sp>
      <p:sp>
        <p:nvSpPr>
          <p:cNvPr id="12" name="Picture Placeholder 11"/>
          <p:cNvSpPr>
            <a:spLocks noGrp="1"/>
          </p:cNvSpPr>
          <p:nvPr>
            <p:ph type="pic" sz="quarter" idx="14"/>
          </p:nvPr>
        </p:nvSpPr>
        <p:spPr>
          <a:xfrm>
            <a:off x="304800" y="838200"/>
            <a:ext cx="8077200" cy="3200400"/>
          </a:xfrm>
        </p:spPr>
        <p:txBody>
          <a:bodyPr/>
          <a:lstStyle/>
          <a:p>
            <a:endParaRPr lang="en-US" dirty="0"/>
          </a:p>
        </p:txBody>
      </p:sp>
      <p:sp>
        <p:nvSpPr>
          <p:cNvPr id="6" name="Rectangle 8">
            <a:extLst>
              <a:ext uri="{FF2B5EF4-FFF2-40B4-BE49-F238E27FC236}">
                <a16:creationId xmlns:a16="http://schemas.microsoft.com/office/drawing/2014/main" id="{E9081CDE-91B7-4C94-9273-F42631B8DE21}"/>
              </a:ext>
            </a:extLst>
          </p:cNvPr>
          <p:cNvSpPr>
            <a:spLocks noGrp="1"/>
          </p:cNvSpPr>
          <p:nvPr>
            <p:ph type="body" sz="quarter" idx="13"/>
          </p:nvPr>
        </p:nvSpPr>
        <p:spPr>
          <a:xfrm>
            <a:off x="304800" y="381000"/>
            <a:ext cx="8077200" cy="457200"/>
          </a:xfrm>
          <a:solidFill>
            <a:schemeClr val="accent6">
              <a:shade val="75000"/>
            </a:schemeClr>
          </a:solidFill>
        </p:spPr>
        <p:txBody>
          <a:bodyPr tIns="0" bIns="0" anchor="t" anchorCtr="0"/>
          <a:lstStyle>
            <a:lvl1pPr marL="0" indent="0">
              <a:spcBef>
                <a:spcPts val="0"/>
              </a:spcBef>
              <a:defRPr sz="2800" b="1" i="0" cap="all" spc="120">
                <a:solidFill>
                  <a:schemeClr val="bg1"/>
                </a:solidFill>
              </a:defRPr>
            </a:lvl1pPr>
            <a:extLst/>
          </a:lstStyle>
          <a:p>
            <a:pPr lvl="0"/>
            <a:r>
              <a:rPr lang="en-US" dirty="0"/>
              <a:t>Click to edit Master text styles</a:t>
            </a:r>
          </a:p>
        </p:txBody>
      </p:sp>
      <p:sp>
        <p:nvSpPr>
          <p:cNvPr id="5" name="TextBox 4">
            <a:extLst>
              <a:ext uri="{FF2B5EF4-FFF2-40B4-BE49-F238E27FC236}">
                <a16:creationId xmlns:a16="http://schemas.microsoft.com/office/drawing/2014/main" id="{1F500150-41DB-4733-B50A-0989C178FEA8}"/>
              </a:ext>
            </a:extLst>
          </p:cNvPr>
          <p:cNvSpPr txBox="1"/>
          <p:nvPr userDrawn="1"/>
        </p:nvSpPr>
        <p:spPr>
          <a:xfrm>
            <a:off x="8839200" y="6553200"/>
            <a:ext cx="304800" cy="215444"/>
          </a:xfrm>
          <a:prstGeom prst="rect">
            <a:avLst/>
          </a:prstGeom>
          <a:noFill/>
        </p:spPr>
        <p:txBody>
          <a:bodyPr wrap="square" lIns="0" tIns="0" rIns="0" bIns="0" rtlCol="0">
            <a:spAutoFit/>
          </a:bodyPr>
          <a:lstStyle/>
          <a:p>
            <a:pPr algn="ctr"/>
            <a:fld id="{86221CBA-55DC-4C02-8C8A-39F048E6CAC3}" type="slidenum">
              <a:rPr lang="en-US" sz="1400" smtClean="0">
                <a:solidFill>
                  <a:schemeClr val="bg1"/>
                </a:solidFill>
              </a:rPr>
              <a:pPr algn="ctr"/>
              <a:t>‹#›</a:t>
            </a:fld>
            <a:endParaRPr lang="en-US" sz="1400" dirty="0">
              <a:solidFill>
                <a:schemeClr val="bg1"/>
              </a:solidFill>
            </a:endParaRPr>
          </a:p>
        </p:txBody>
      </p:sp>
    </p:spTree>
    <p:extLst>
      <p:ext uri="{BB962C8B-B14F-4D97-AF65-F5344CB8AC3E}">
        <p14:creationId xmlns:p14="http://schemas.microsoft.com/office/powerpoint/2010/main" val="1747919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Chart">
    <p:spTree>
      <p:nvGrpSpPr>
        <p:cNvPr id="1" name=""/>
        <p:cNvGrpSpPr/>
        <p:nvPr/>
      </p:nvGrpSpPr>
      <p:grpSpPr>
        <a:xfrm>
          <a:off x="0" y="0"/>
          <a:ext cx="0" cy="0"/>
          <a:chOff x="0" y="0"/>
          <a:chExt cx="0" cy="0"/>
        </a:xfrm>
      </p:grpSpPr>
      <p:sp>
        <p:nvSpPr>
          <p:cNvPr id="5" name="Chart Placeholder 4"/>
          <p:cNvSpPr>
            <a:spLocks noGrp="1"/>
          </p:cNvSpPr>
          <p:nvPr>
            <p:ph type="chart" sz="quarter" idx="10"/>
          </p:nvPr>
        </p:nvSpPr>
        <p:spPr>
          <a:xfrm>
            <a:off x="685800" y="533400"/>
            <a:ext cx="7620000" cy="5715000"/>
          </a:xfrm>
        </p:spPr>
        <p:txBody>
          <a:bodyPr/>
          <a:lstStyle/>
          <a:p>
            <a:endParaRPr lang="en-US"/>
          </a:p>
        </p:txBody>
      </p:sp>
      <p:sp>
        <p:nvSpPr>
          <p:cNvPr id="3" name="TextBox 2">
            <a:extLst>
              <a:ext uri="{FF2B5EF4-FFF2-40B4-BE49-F238E27FC236}">
                <a16:creationId xmlns:a16="http://schemas.microsoft.com/office/drawing/2014/main" id="{656299EF-03FF-486C-9217-5C1D60A49F38}"/>
              </a:ext>
            </a:extLst>
          </p:cNvPr>
          <p:cNvSpPr txBox="1"/>
          <p:nvPr userDrawn="1"/>
        </p:nvSpPr>
        <p:spPr>
          <a:xfrm>
            <a:off x="8839200" y="6553200"/>
            <a:ext cx="304800" cy="215444"/>
          </a:xfrm>
          <a:prstGeom prst="rect">
            <a:avLst/>
          </a:prstGeom>
          <a:noFill/>
        </p:spPr>
        <p:txBody>
          <a:bodyPr wrap="square" lIns="0" tIns="0" rIns="0" bIns="0" rtlCol="0">
            <a:spAutoFit/>
          </a:bodyPr>
          <a:lstStyle/>
          <a:p>
            <a:pPr algn="ctr"/>
            <a:fld id="{86221CBA-55DC-4C02-8C8A-39F048E6CAC3}" type="slidenum">
              <a:rPr lang="en-US" sz="1400" smtClean="0">
                <a:solidFill>
                  <a:schemeClr val="bg1"/>
                </a:solidFill>
              </a:rPr>
              <a:pPr algn="ctr"/>
              <a:t>‹#›</a:t>
            </a:fld>
            <a:endParaRPr lang="en-US" sz="1400" dirty="0">
              <a:solidFill>
                <a:schemeClr val="bg1"/>
              </a:solidFill>
            </a:endParaRPr>
          </a:p>
        </p:txBody>
      </p:sp>
    </p:spTree>
    <p:extLst>
      <p:ext uri="{BB962C8B-B14F-4D97-AF65-F5344CB8AC3E}">
        <p14:creationId xmlns:p14="http://schemas.microsoft.com/office/powerpoint/2010/main" val="2127810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1_Section Divider 1">
    <p:spTree>
      <p:nvGrpSpPr>
        <p:cNvPr id="1" name=""/>
        <p:cNvGrpSpPr/>
        <p:nvPr/>
      </p:nvGrpSpPr>
      <p:grpSpPr>
        <a:xfrm>
          <a:off x="0" y="0"/>
          <a:ext cx="0" cy="0"/>
          <a:chOff x="0" y="0"/>
          <a:chExt cx="0" cy="0"/>
        </a:xfrm>
      </p:grpSpPr>
      <p:sp>
        <p:nvSpPr>
          <p:cNvPr id="3" name="Rectangle 2"/>
          <p:cNvSpPr/>
          <p:nvPr userDrawn="1"/>
        </p:nvSpPr>
        <p:spPr>
          <a:xfrm>
            <a:off x="0" y="0"/>
            <a:ext cx="9144000" cy="6858000"/>
          </a:xfrm>
          <a:prstGeom prst="rect">
            <a:avLst/>
          </a:prstGeom>
          <a:solidFill>
            <a:srgbClr val="1A6613"/>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4" name="Picture 7" descr="MasonMRev.png"/>
          <p:cNvPicPr>
            <a:picLocks noChangeAspect="1"/>
          </p:cNvPicPr>
          <p:nvPr userDrawn="1"/>
        </p:nvPicPr>
        <p:blipFill>
          <a:blip r:embed="rId2" cstate="hqprint">
            <a:alphaModFix amt="41000"/>
            <a:extLst>
              <a:ext uri="{28A0092B-C50C-407E-A947-70E740481C1C}">
                <a14:useLocalDpi xmlns:a14="http://schemas.microsoft.com/office/drawing/2010/main"/>
              </a:ext>
            </a:extLst>
          </a:blip>
          <a:srcRect r="-618"/>
          <a:stretch>
            <a:fillRect/>
          </a:stretch>
        </p:blipFill>
        <p:spPr bwMode="auto">
          <a:xfrm>
            <a:off x="0" y="0"/>
            <a:ext cx="9994900" cy="6858000"/>
          </a:xfrm>
          <a:prstGeom prst="rect">
            <a:avLst/>
          </a:prstGeom>
          <a:noFill/>
          <a:ln>
            <a:noFill/>
          </a:ln>
          <a:extLst>
            <a:ext uri="{909E8E84-426E-40DD-AFC4-6F175D3DCCD1}">
              <a14:hiddenFill xmlns:a14="http://schemas.microsoft.com/office/drawing/2010/main">
                <a:solidFill>
                  <a:srgbClr val="FFFFFF">
                    <a:alpha val="41176"/>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13"/>
          <p:cNvSpPr>
            <a:spLocks noGrp="1"/>
          </p:cNvSpPr>
          <p:nvPr>
            <p:ph type="ctrTitle"/>
          </p:nvPr>
        </p:nvSpPr>
        <p:spPr>
          <a:xfrm>
            <a:off x="228600" y="533400"/>
            <a:ext cx="7239000" cy="533400"/>
          </a:xfrm>
          <a:prstGeom prst="rect">
            <a:avLst/>
          </a:prstGeom>
          <a:noFill/>
          <a:ln>
            <a:noFill/>
          </a:ln>
        </p:spPr>
        <p:txBody>
          <a:bodyPr vert="horz"/>
          <a:lstStyle>
            <a:lvl1pPr algn="l">
              <a:defRPr sz="2000" b="0" cap="all" spc="150" baseline="0">
                <a:solidFill>
                  <a:schemeClr val="bg1"/>
                </a:solidFill>
              </a:defRPr>
            </a:lvl1pPr>
            <a:extLst/>
          </a:lstStyle>
          <a:p>
            <a:r>
              <a:rPr lang="en-US" dirty="0"/>
              <a:t>Click to edit Master title style</a:t>
            </a:r>
          </a:p>
        </p:txBody>
      </p:sp>
    </p:spTree>
    <p:extLst>
      <p:ext uri="{BB962C8B-B14F-4D97-AF65-F5344CB8AC3E}">
        <p14:creationId xmlns:p14="http://schemas.microsoft.com/office/powerpoint/2010/main" val="10440547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2_Section Divider 1">
    <p:spTree>
      <p:nvGrpSpPr>
        <p:cNvPr id="1" name=""/>
        <p:cNvGrpSpPr/>
        <p:nvPr/>
      </p:nvGrpSpPr>
      <p:grpSpPr>
        <a:xfrm>
          <a:off x="0" y="0"/>
          <a:ext cx="0" cy="0"/>
          <a:chOff x="0" y="0"/>
          <a:chExt cx="0" cy="0"/>
        </a:xfrm>
      </p:grpSpPr>
      <p:sp>
        <p:nvSpPr>
          <p:cNvPr id="3" name="Rectangle 2"/>
          <p:cNvSpPr/>
          <p:nvPr userDrawn="1"/>
        </p:nvSpPr>
        <p:spPr>
          <a:xfrm>
            <a:off x="0" y="0"/>
            <a:ext cx="9144000" cy="6858000"/>
          </a:xfrm>
          <a:prstGeom prst="rect">
            <a:avLst/>
          </a:prstGeom>
          <a:solidFill>
            <a:srgbClr val="DFBD17"/>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4" name="Picture 7" descr="MasonMRev.png"/>
          <p:cNvPicPr>
            <a:picLocks noChangeAspect="1"/>
          </p:cNvPicPr>
          <p:nvPr userDrawn="1"/>
        </p:nvPicPr>
        <p:blipFill>
          <a:blip r:embed="rId2" cstate="hqprint">
            <a:alphaModFix amt="41000"/>
            <a:extLst>
              <a:ext uri="{28A0092B-C50C-407E-A947-70E740481C1C}">
                <a14:useLocalDpi xmlns:a14="http://schemas.microsoft.com/office/drawing/2010/main"/>
              </a:ext>
            </a:extLst>
          </a:blip>
          <a:srcRect r="-618"/>
          <a:stretch>
            <a:fillRect/>
          </a:stretch>
        </p:blipFill>
        <p:spPr bwMode="auto">
          <a:xfrm>
            <a:off x="0" y="0"/>
            <a:ext cx="9994900" cy="6858000"/>
          </a:xfrm>
          <a:prstGeom prst="rect">
            <a:avLst/>
          </a:prstGeom>
          <a:noFill/>
          <a:ln>
            <a:noFill/>
          </a:ln>
          <a:extLst>
            <a:ext uri="{909E8E84-426E-40DD-AFC4-6F175D3DCCD1}">
              <a14:hiddenFill xmlns:a14="http://schemas.microsoft.com/office/drawing/2010/main">
                <a:solidFill>
                  <a:srgbClr val="FFFFFF">
                    <a:alpha val="41176"/>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13"/>
          <p:cNvSpPr>
            <a:spLocks noGrp="1"/>
          </p:cNvSpPr>
          <p:nvPr>
            <p:ph type="ctrTitle"/>
          </p:nvPr>
        </p:nvSpPr>
        <p:spPr>
          <a:xfrm>
            <a:off x="228600" y="533400"/>
            <a:ext cx="7239000" cy="533400"/>
          </a:xfrm>
          <a:prstGeom prst="rect">
            <a:avLst/>
          </a:prstGeom>
          <a:noFill/>
          <a:ln>
            <a:noFill/>
          </a:ln>
        </p:spPr>
        <p:txBody>
          <a:bodyPr vert="horz"/>
          <a:lstStyle>
            <a:lvl1pPr algn="l">
              <a:defRPr sz="2000" b="0" cap="all" spc="150" baseline="0">
                <a:solidFill>
                  <a:schemeClr val="bg1">
                    <a:lumMod val="50000"/>
                  </a:schemeClr>
                </a:solidFill>
              </a:defRPr>
            </a:lvl1pPr>
            <a:extLst/>
          </a:lstStyle>
          <a:p>
            <a:r>
              <a:rPr lang="en-US" dirty="0"/>
              <a:t>Click to edit Master title style</a:t>
            </a:r>
          </a:p>
        </p:txBody>
      </p:sp>
    </p:spTree>
    <p:extLst>
      <p:ext uri="{BB962C8B-B14F-4D97-AF65-F5344CB8AC3E}">
        <p14:creationId xmlns:p14="http://schemas.microsoft.com/office/powerpoint/2010/main" val="4132765939"/>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10"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86261"/>
      </p:ext>
    </p:extLst>
  </p:cSld>
  <p:clrMap bg1="lt1" tx1="dk1" bg2="lt2" tx2="dk2" accent1="accent1" accent2="accent2" accent3="accent3" accent4="accent4" accent5="accent5" accent6="accent6" hlink="hlink" folHlink="folHlink"/>
  <p:sldLayoutIdLst>
    <p:sldLayoutId id="2147483730"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10"/>
          <p:cNvSpPr/>
          <p:nvPr/>
        </p:nvSpPr>
        <p:spPr>
          <a:xfrm>
            <a:off x="8839200" y="0"/>
            <a:ext cx="304800" cy="6858000"/>
          </a:xfrm>
          <a:prstGeom prst="rect">
            <a:avLst/>
          </a:prstGeom>
          <a:solidFill>
            <a:schemeClr val="tx1"/>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sp>
        <p:nvSpPr>
          <p:cNvPr id="1027" name="Rectangle 3"/>
          <p:cNvSpPr>
            <a:spLocks noGrp="1"/>
          </p:cNvSpPr>
          <p:nvPr>
            <p:ph type="body" idx="1"/>
          </p:nvPr>
        </p:nvSpPr>
        <p:spPr bwMode="auto">
          <a:xfrm>
            <a:off x="381000" y="381000"/>
            <a:ext cx="8001000"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1" name="Rectangle 10"/>
          <p:cNvSpPr/>
          <p:nvPr/>
        </p:nvSpPr>
        <p:spPr>
          <a:xfrm>
            <a:off x="0" y="0"/>
            <a:ext cx="76200" cy="6858000"/>
          </a:xfrm>
          <a:prstGeom prst="rect">
            <a:avLst/>
          </a:prstGeom>
          <a:solidFill>
            <a:schemeClr val="tx2"/>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sp>
        <p:nvSpPr>
          <p:cNvPr id="13" name="Rectangle 34"/>
          <p:cNvSpPr txBox="1">
            <a:spLocks/>
          </p:cNvSpPr>
          <p:nvPr/>
        </p:nvSpPr>
        <p:spPr>
          <a:xfrm>
            <a:off x="4648200" y="6477000"/>
            <a:ext cx="3733800" cy="304800"/>
          </a:xfrm>
          <a:prstGeom prst="rect">
            <a:avLst/>
          </a:prstGeom>
        </p:spPr>
        <p:txBody>
          <a:bodyPr rIns="0"/>
          <a:lstStyle>
            <a:lvl1pPr marL="0" algn="l" rtl="0" latinLnBrk="0">
              <a:defRPr sz="900" kern="1200" cap="all" spc="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a:lstStyle>
          <a:p>
            <a:pPr algn="r" fontAlgn="auto">
              <a:spcBef>
                <a:spcPts val="0"/>
              </a:spcBef>
              <a:spcAft>
                <a:spcPts val="0"/>
              </a:spcAft>
              <a:defRPr/>
            </a:pPr>
            <a:r>
              <a:rPr lang="en-US" kern="0" spc="150" dirty="0">
                <a:solidFill>
                  <a:srgbClr val="000000"/>
                </a:solidFill>
              </a:rPr>
              <a:t>GEORGE MASON UNIVERSITY</a:t>
            </a:r>
          </a:p>
        </p:txBody>
      </p:sp>
    </p:spTree>
  </p:cSld>
  <p:clrMap bg1="lt1" tx1="dk1" bg2="lt2" tx2="dk2" accent1="accent1" accent2="accent2" accent3="accent3" accent4="accent4" accent5="accent5" accent6="accent6" hlink="hlink" folHlink="folHlink"/>
  <p:sldLayoutIdLst>
    <p:sldLayoutId id="2147483731" r:id="rId1"/>
    <p:sldLayoutId id="2147483709" r:id="rId2"/>
    <p:sldLayoutId id="2147483710" r:id="rId3"/>
    <p:sldLayoutId id="2147483711" r:id="rId4"/>
    <p:sldLayoutId id="2147483714" r:id="rId5"/>
    <p:sldLayoutId id="2147483728" r:id="rId6"/>
    <p:sldLayoutId id="2147483725" r:id="rId7"/>
    <p:sldLayoutId id="2147483726" r:id="rId8"/>
    <p:sldLayoutId id="2147483717" r:id="rId9"/>
  </p:sldLayoutIdLst>
  <p:hf hdr="0" ftr="0" dt="0"/>
  <p:txStyles>
    <p:titleStyle>
      <a:lvl1pPr algn="l" rtl="0" eaLnBrk="1" fontAlgn="base" hangingPunct="1">
        <a:spcBef>
          <a:spcPct val="0"/>
        </a:spcBef>
        <a:spcAft>
          <a:spcPct val="0"/>
        </a:spcAft>
        <a:defRPr sz="2400" cap="small">
          <a:solidFill>
            <a:schemeClr val="bg1"/>
          </a:solidFill>
          <a:latin typeface="+mj-lt"/>
          <a:ea typeface="ＭＳ Ｐゴシック" charset="0"/>
          <a:cs typeface="ＭＳ Ｐゴシック" charset="0"/>
        </a:defRPr>
      </a:lvl1pPr>
      <a:lvl2pPr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2pPr>
      <a:lvl3pPr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3pPr>
      <a:lvl4pPr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4pPr>
      <a:lvl5pPr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9pPr>
      <a:extLst/>
    </p:titleStyle>
    <p:bodyStyle>
      <a:lvl1pPr marL="342900" indent="-342900" algn="l" rtl="0" eaLnBrk="1" fontAlgn="base" hangingPunct="1">
        <a:spcBef>
          <a:spcPct val="20000"/>
        </a:spcBef>
        <a:spcAft>
          <a:spcPct val="0"/>
        </a:spcAft>
        <a:defRPr sz="18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p:bodyStyle>
    <p:otherStyle>
      <a:lvl1pPr marL="0" algn="l" rtl="0" eaLnBrk="1" hangingPunct="1">
        <a:defRPr>
          <a:solidFill>
            <a:schemeClr val="tx1"/>
          </a:solidFill>
          <a:latin typeface="+mn-lt"/>
          <a:ea typeface="+mn-ea"/>
          <a:cs typeface="+mn-cs"/>
        </a:defRPr>
      </a:lvl1pPr>
      <a:lvl2pPr marL="457200" algn="l" rtl="0" eaLnBrk="1" hangingPunct="1">
        <a:defRPr>
          <a:solidFill>
            <a:schemeClr val="tx1"/>
          </a:solidFill>
          <a:latin typeface="+mn-lt"/>
          <a:ea typeface="+mn-ea"/>
          <a:cs typeface="+mn-cs"/>
        </a:defRPr>
      </a:lvl2pPr>
      <a:lvl3pPr marL="914400" algn="l" rtl="0" eaLnBrk="1" hangingPunct="1">
        <a:defRPr>
          <a:solidFill>
            <a:schemeClr val="tx1"/>
          </a:solidFill>
          <a:latin typeface="+mn-lt"/>
          <a:ea typeface="+mn-ea"/>
          <a:cs typeface="+mn-cs"/>
        </a:defRPr>
      </a:lvl3pPr>
      <a:lvl4pPr marL="1371600" algn="l" rtl="0" eaLnBrk="1" hangingPunct="1">
        <a:defRPr>
          <a:solidFill>
            <a:schemeClr val="tx1"/>
          </a:solidFill>
          <a:latin typeface="+mn-lt"/>
          <a:ea typeface="+mn-ea"/>
          <a:cs typeface="+mn-cs"/>
        </a:defRPr>
      </a:lvl4pPr>
      <a:lvl5pPr marL="1828800" algn="l" rtl="0" eaLnBrk="1" hangingPunct="1">
        <a:defRPr>
          <a:solidFill>
            <a:schemeClr val="tx1"/>
          </a:solidFill>
          <a:latin typeface="+mn-lt"/>
          <a:ea typeface="+mn-ea"/>
          <a:cs typeface="+mn-cs"/>
        </a:defRPr>
      </a:lvl5pPr>
      <a:lvl6pPr marL="2286000" algn="l" rtl="0" eaLnBrk="1" hangingPunct="1">
        <a:defRPr>
          <a:solidFill>
            <a:schemeClr val="tx1"/>
          </a:solidFill>
          <a:latin typeface="+mn-lt"/>
          <a:ea typeface="+mn-ea"/>
          <a:cs typeface="+mn-cs"/>
        </a:defRPr>
      </a:lvl6pPr>
      <a:lvl7pPr marL="2743200" algn="l" rtl="0" eaLnBrk="1" hangingPunct="1">
        <a:defRPr>
          <a:solidFill>
            <a:schemeClr val="tx1"/>
          </a:solidFill>
          <a:latin typeface="+mn-lt"/>
          <a:ea typeface="+mn-ea"/>
          <a:cs typeface="+mn-cs"/>
        </a:defRPr>
      </a:lvl7pPr>
      <a:lvl8pPr marL="3200400" algn="l" rtl="0" eaLnBrk="1" hangingPunct="1">
        <a:defRPr>
          <a:solidFill>
            <a:schemeClr val="tx1"/>
          </a:solidFill>
          <a:latin typeface="+mn-lt"/>
          <a:ea typeface="+mn-ea"/>
          <a:cs typeface="+mn-cs"/>
        </a:defRPr>
      </a:lvl8pPr>
      <a:lvl9pPr marL="3657600" algn="l" rtl="0" eaLnBrk="1" hangingPunct="1">
        <a:defRPr>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4.xml"/><Relationship Id="rId6" Type="http://schemas.openxmlformats.org/officeDocument/2006/relationships/hyperlink" Target="http://us.battle.net/sc2/forum/" TargetMode="Externa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Blizzard/s2client-proto" TargetMode="External"/><Relationship Id="rId2" Type="http://schemas.openxmlformats.org/officeDocument/2006/relationships/hyperlink" Target="http://us.battle.net/sc2/en/game/guide/gameplay-overview" TargetMode="External"/><Relationship Id="rId1" Type="http://schemas.openxmlformats.org/officeDocument/2006/relationships/slideLayout" Target="../slideLayouts/slideLayout4.xml"/><Relationship Id="rId6" Type="http://schemas.openxmlformats.org/officeDocument/2006/relationships/hyperlink" Target="https://www.youtube.com/watch?v=Xq_8WTiWb2M" TargetMode="External"/><Relationship Id="rId5" Type="http://schemas.openxmlformats.org/officeDocument/2006/relationships/hyperlink" Target="https://arxiv.org/pdf/1708.04782.pdf" TargetMode="External"/><Relationship Id="rId4" Type="http://schemas.openxmlformats.org/officeDocument/2006/relationships/hyperlink" Target="https://github.com/deepmind/pysc2"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4.xml"/><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4038600"/>
            <a:ext cx="8001000" cy="609600"/>
          </a:xfrm>
          <a:noFill/>
        </p:spPr>
        <p:txBody>
          <a:bodyPr vert="horz" anchor="ctr"/>
          <a:lstStyle/>
          <a:p>
            <a:pPr fontAlgn="auto">
              <a:spcAft>
                <a:spcPts val="0"/>
              </a:spcAft>
            </a:pPr>
            <a:r>
              <a:rPr lang="en-US" dirty="0"/>
              <a:t>Capabilities, Limitations, and Requirements of the StarCraft II Learning Environment (SC2LE)</a:t>
            </a:r>
          </a:p>
        </p:txBody>
      </p:sp>
      <p:sp>
        <p:nvSpPr>
          <p:cNvPr id="3" name="Subtitle 2"/>
          <p:cNvSpPr>
            <a:spLocks noGrp="1"/>
          </p:cNvSpPr>
          <p:nvPr>
            <p:ph type="subTitle" idx="1"/>
          </p:nvPr>
        </p:nvSpPr>
        <p:spPr/>
        <p:txBody>
          <a:bodyPr>
            <a:normAutofit fontScale="77500" lnSpcReduction="20000"/>
          </a:bodyPr>
          <a:lstStyle/>
          <a:p>
            <a:pPr fontAlgn="auto">
              <a:spcAft>
                <a:spcPts val="0"/>
              </a:spcAft>
              <a:defRPr/>
            </a:pPr>
            <a:r>
              <a:rPr lang="en-US" dirty="0">
                <a:ea typeface="+mn-ea"/>
                <a:cs typeface="+mn-cs"/>
              </a:rPr>
              <a:t>Systems Engineering and Operations Research Department, </a:t>
            </a:r>
            <a:r>
              <a:rPr lang="en-US" dirty="0" err="1">
                <a:ea typeface="+mn-ea"/>
                <a:cs typeface="+mn-cs"/>
              </a:rPr>
              <a:t>Volgenau</a:t>
            </a:r>
            <a:r>
              <a:rPr lang="en-US" dirty="0">
                <a:ea typeface="+mn-ea"/>
                <a:cs typeface="+mn-cs"/>
              </a:rPr>
              <a:t> School of Engineering</a:t>
            </a:r>
          </a:p>
        </p:txBody>
      </p:sp>
      <p:sp>
        <p:nvSpPr>
          <p:cNvPr id="5" name="TextBox 4">
            <a:extLst>
              <a:ext uri="{FF2B5EF4-FFF2-40B4-BE49-F238E27FC236}">
                <a16:creationId xmlns:a16="http://schemas.microsoft.com/office/drawing/2014/main" id="{0099D0BA-E103-447B-9D60-132BF6126FE4}"/>
              </a:ext>
            </a:extLst>
          </p:cNvPr>
          <p:cNvSpPr txBox="1"/>
          <p:nvPr/>
        </p:nvSpPr>
        <p:spPr>
          <a:xfrm>
            <a:off x="259492" y="4992624"/>
            <a:ext cx="3276600" cy="923330"/>
          </a:xfrm>
          <a:prstGeom prst="rect">
            <a:avLst/>
          </a:prstGeom>
          <a:noFill/>
        </p:spPr>
        <p:txBody>
          <a:bodyPr wrap="square" rtlCol="0">
            <a:spAutoFit/>
          </a:bodyPr>
          <a:lstStyle/>
          <a:p>
            <a:r>
              <a:rPr lang="en-US" dirty="0"/>
              <a:t>Aston E. Harvey</a:t>
            </a:r>
          </a:p>
          <a:p>
            <a:r>
              <a:rPr lang="en-US" dirty="0"/>
              <a:t>Ashton.e.Harvey@gmail.com</a:t>
            </a:r>
          </a:p>
          <a:p>
            <a:r>
              <a:rPr lang="en-US" dirty="0"/>
              <a:t>PhD Student in SEOR</a:t>
            </a:r>
          </a:p>
        </p:txBody>
      </p:sp>
      <p:sp>
        <p:nvSpPr>
          <p:cNvPr id="9" name="Title 1">
            <a:extLst>
              <a:ext uri="{FF2B5EF4-FFF2-40B4-BE49-F238E27FC236}">
                <a16:creationId xmlns:a16="http://schemas.microsoft.com/office/drawing/2014/main" id="{69D007F0-56B9-4AE4-B75E-AE0147FE602E}"/>
              </a:ext>
            </a:extLst>
          </p:cNvPr>
          <p:cNvSpPr txBox="1">
            <a:spLocks/>
          </p:cNvSpPr>
          <p:nvPr/>
        </p:nvSpPr>
        <p:spPr>
          <a:xfrm>
            <a:off x="571500" y="1752600"/>
            <a:ext cx="8001000" cy="609600"/>
          </a:xfrm>
          <a:prstGeom prst="rect">
            <a:avLst/>
          </a:prstGeom>
          <a:noFill/>
          <a:effectLst>
            <a:glow rad="177800">
              <a:srgbClr val="000000">
                <a:alpha val="60000"/>
              </a:srgbClr>
            </a:glow>
          </a:effectLst>
        </p:spPr>
        <p:txBody>
          <a:bodyPr vert="horz" anchor="ctr"/>
          <a:lstStyle>
            <a:lvl1pPr algn="l" rtl="0" eaLnBrk="1" fontAlgn="base" hangingPunct="1">
              <a:spcBef>
                <a:spcPct val="0"/>
              </a:spcBef>
              <a:spcAft>
                <a:spcPct val="0"/>
              </a:spcAft>
              <a:defRPr sz="2000" b="0" cap="all" spc="150" baseline="0">
                <a:solidFill>
                  <a:schemeClr val="bg1"/>
                </a:solidFill>
                <a:latin typeface="+mj-lt"/>
                <a:ea typeface="ＭＳ Ｐゴシック" charset="0"/>
                <a:cs typeface="ＭＳ Ｐゴシック" charset="0"/>
              </a:defRPr>
            </a:lvl1pPr>
            <a:lvl2pPr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2pPr>
            <a:lvl3pPr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3pPr>
            <a:lvl4pPr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4pPr>
            <a:lvl5pPr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9pPr>
            <a:extLst/>
          </a:lstStyle>
          <a:p>
            <a:pPr algn="ctr" fontAlgn="auto">
              <a:spcAft>
                <a:spcPts val="0"/>
              </a:spcAft>
            </a:pPr>
            <a:r>
              <a:rPr lang="en-US" sz="3600" kern="0" dirty="0">
                <a:ea typeface="+mj-ea"/>
                <a:cs typeface="+mj-cs"/>
              </a:rPr>
              <a:t>Using StarCraft II for </a:t>
            </a:r>
          </a:p>
          <a:p>
            <a:pPr algn="ctr" fontAlgn="auto">
              <a:spcAft>
                <a:spcPts val="0"/>
              </a:spcAft>
            </a:pPr>
            <a:r>
              <a:rPr lang="en-US" sz="3600" kern="0" dirty="0">
                <a:ea typeface="+mj-ea"/>
                <a:cs typeface="+mj-cs"/>
              </a:rPr>
              <a:t>AI Research</a:t>
            </a:r>
          </a:p>
        </p:txBody>
      </p:sp>
    </p:spTree>
    <p:extLst>
      <p:ext uri="{BB962C8B-B14F-4D97-AF65-F5344CB8AC3E}">
        <p14:creationId xmlns:p14="http://schemas.microsoft.com/office/powerpoint/2010/main" val="3641313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20E8496-E4C9-481D-AD10-7EB825225D7B}"/>
              </a:ext>
            </a:extLst>
          </p:cNvPr>
          <p:cNvSpPr/>
          <p:nvPr/>
        </p:nvSpPr>
        <p:spPr>
          <a:xfrm>
            <a:off x="76200" y="609600"/>
            <a:ext cx="8763000" cy="6248400"/>
          </a:xfrm>
          <a:prstGeom prst="rect">
            <a:avLst/>
          </a:prstGeom>
          <a:solidFill>
            <a:srgbClr val="000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194" name="Picture 2">
            <a:extLst>
              <a:ext uri="{FF2B5EF4-FFF2-40B4-BE49-F238E27FC236}">
                <a16:creationId xmlns:a16="http://schemas.microsoft.com/office/drawing/2014/main" id="{742C17A2-8889-4C4C-B2C6-E6BE2F8165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6191" y="609600"/>
            <a:ext cx="5391150" cy="5324475"/>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4A56BDF3-0B2F-4EE8-9029-79DDB34773B4}"/>
              </a:ext>
            </a:extLst>
          </p:cNvPr>
          <p:cNvSpPr>
            <a:spLocks noGrp="1"/>
          </p:cNvSpPr>
          <p:nvPr>
            <p:ph type="body" sz="quarter" idx="13"/>
          </p:nvPr>
        </p:nvSpPr>
        <p:spPr/>
        <p:txBody>
          <a:bodyPr/>
          <a:lstStyle/>
          <a:p>
            <a:r>
              <a:rPr lang="en-US" dirty="0"/>
              <a:t>SCOUTING AND FOG OF WAR</a:t>
            </a:r>
          </a:p>
        </p:txBody>
      </p:sp>
      <p:sp>
        <p:nvSpPr>
          <p:cNvPr id="3" name="Rectangle 2">
            <a:extLst>
              <a:ext uri="{FF2B5EF4-FFF2-40B4-BE49-F238E27FC236}">
                <a16:creationId xmlns:a16="http://schemas.microsoft.com/office/drawing/2014/main" id="{495AF37C-2CEE-4CDB-82C9-84757A3ED7B9}"/>
              </a:ext>
            </a:extLst>
          </p:cNvPr>
          <p:cNvSpPr/>
          <p:nvPr/>
        </p:nvSpPr>
        <p:spPr>
          <a:xfrm>
            <a:off x="304800" y="1371600"/>
            <a:ext cx="3429000" cy="3754874"/>
          </a:xfrm>
          <a:prstGeom prst="rect">
            <a:avLst/>
          </a:prstGeom>
        </p:spPr>
        <p:txBody>
          <a:bodyPr wrap="square">
            <a:spAutoFit/>
          </a:bodyPr>
          <a:lstStyle/>
          <a:p>
            <a:r>
              <a:rPr lang="en-US" sz="1400" dirty="0">
                <a:solidFill>
                  <a:srgbClr val="6EA6CA"/>
                </a:solidFill>
                <a:latin typeface="Tahoma" panose="020B0604030504040204" pitchFamily="34" charset="0"/>
              </a:rPr>
              <a:t>Knowledge of what’s going on in your opponent’s base is vital to countering attacks and deploying an effective match-winning strategy. You can only see areas of the battlefield that are in your units’ line of sight, which means that you need to send units to scout.</a:t>
            </a:r>
            <a:br>
              <a:rPr lang="en-US" sz="1400" dirty="0"/>
            </a:br>
            <a:br>
              <a:rPr lang="en-US" sz="1400" dirty="0"/>
            </a:br>
            <a:r>
              <a:rPr lang="en-US" sz="1400" dirty="0">
                <a:solidFill>
                  <a:srgbClr val="6EA6CA"/>
                </a:solidFill>
                <a:latin typeface="Tahoma" panose="020B0604030504040204" pitchFamily="34" charset="0"/>
              </a:rPr>
              <a:t>Scouting early on is important, but so is keeping up your scouting efforts as the game progresses. Workers can be effective scouts at the beginning of a game, but they are fragile and easily destroyed. If that happens, the area you were scouting will be covered by the Fog of War again and you won’t be able to see it until you move your units in again.</a:t>
            </a:r>
            <a:endParaRPr lang="en-US" sz="1400" dirty="0"/>
          </a:p>
        </p:txBody>
      </p:sp>
      <p:sp>
        <p:nvSpPr>
          <p:cNvPr id="4" name="Rectangle 3">
            <a:extLst>
              <a:ext uri="{FF2B5EF4-FFF2-40B4-BE49-F238E27FC236}">
                <a16:creationId xmlns:a16="http://schemas.microsoft.com/office/drawing/2014/main" id="{BB7A66B8-1EA3-4ABC-A9A9-CAF923790EA7}"/>
              </a:ext>
            </a:extLst>
          </p:cNvPr>
          <p:cNvSpPr/>
          <p:nvPr/>
        </p:nvSpPr>
        <p:spPr>
          <a:xfrm>
            <a:off x="304800" y="5486400"/>
            <a:ext cx="8305800" cy="1200329"/>
          </a:xfrm>
          <a:prstGeom prst="rect">
            <a:avLst/>
          </a:prstGeom>
        </p:spPr>
        <p:txBody>
          <a:bodyPr wrap="square">
            <a:spAutoFit/>
          </a:bodyPr>
          <a:lstStyle/>
          <a:p>
            <a:pPr marL="285750" indent="-285750">
              <a:buFont typeface="Arial" panose="020B0604020202020204" pitchFamily="34" charset="0"/>
              <a:buChar char="•"/>
            </a:pPr>
            <a:r>
              <a:rPr lang="en-US" b="1" dirty="0">
                <a:solidFill>
                  <a:srgbClr val="FFFFFF"/>
                </a:solidFill>
                <a:latin typeface="Lucida Sans Unicode" panose="020B0602030504020204" pitchFamily="34" charset="0"/>
              </a:rPr>
              <a:t>Most units are detected at 100% probability and 100% accuracy once they are within the Line of site (LOS) of a unit you control</a:t>
            </a:r>
          </a:p>
          <a:p>
            <a:pPr marL="285750" indent="-285750">
              <a:buFont typeface="Arial" panose="020B0604020202020204" pitchFamily="34" charset="0"/>
              <a:buChar char="•"/>
            </a:pPr>
            <a:r>
              <a:rPr lang="en-US" b="1" dirty="0">
                <a:solidFill>
                  <a:srgbClr val="FFFFFF"/>
                </a:solidFill>
                <a:effectLst/>
                <a:latin typeface="Lucida Sans Unicode" panose="020B0602030504020204" pitchFamily="34" charset="0"/>
              </a:rPr>
              <a:t>Some units are invisible to all</a:t>
            </a:r>
            <a:r>
              <a:rPr lang="en-US" b="1" dirty="0">
                <a:solidFill>
                  <a:srgbClr val="FFFFFF"/>
                </a:solidFill>
                <a:latin typeface="Lucida Sans Unicode" panose="020B0602030504020204" pitchFamily="34" charset="0"/>
              </a:rPr>
              <a:t> but ‘detector’ units, detection is still binary</a:t>
            </a:r>
            <a:endParaRPr lang="en-US" b="1" dirty="0">
              <a:solidFill>
                <a:srgbClr val="FFFFFF"/>
              </a:solidFill>
              <a:effectLst/>
              <a:latin typeface="Lucida Sans Unicode" panose="020B0602030504020204" pitchFamily="34" charset="0"/>
            </a:endParaRPr>
          </a:p>
        </p:txBody>
      </p:sp>
    </p:spTree>
    <p:extLst>
      <p:ext uri="{BB962C8B-B14F-4D97-AF65-F5344CB8AC3E}">
        <p14:creationId xmlns:p14="http://schemas.microsoft.com/office/powerpoint/2010/main" val="3476254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20E8496-E4C9-481D-AD10-7EB825225D7B}"/>
              </a:ext>
            </a:extLst>
          </p:cNvPr>
          <p:cNvSpPr/>
          <p:nvPr/>
        </p:nvSpPr>
        <p:spPr>
          <a:xfrm>
            <a:off x="76200" y="609600"/>
            <a:ext cx="8763000" cy="6248400"/>
          </a:xfrm>
          <a:prstGeom prst="rect">
            <a:avLst/>
          </a:prstGeom>
          <a:solidFill>
            <a:srgbClr val="000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6" name="Picture 8">
            <a:extLst>
              <a:ext uri="{FF2B5EF4-FFF2-40B4-BE49-F238E27FC236}">
                <a16:creationId xmlns:a16="http://schemas.microsoft.com/office/drawing/2014/main" id="{D63B2503-F98C-4480-AA12-5A11B35C5C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62" y="609600"/>
            <a:ext cx="6800850" cy="6010275"/>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4A56BDF3-0B2F-4EE8-9029-79DDB34773B4}"/>
              </a:ext>
            </a:extLst>
          </p:cNvPr>
          <p:cNvSpPr>
            <a:spLocks noGrp="1"/>
          </p:cNvSpPr>
          <p:nvPr>
            <p:ph type="body" sz="quarter" idx="13"/>
          </p:nvPr>
        </p:nvSpPr>
        <p:spPr/>
        <p:txBody>
          <a:bodyPr/>
          <a:lstStyle/>
          <a:p>
            <a:r>
              <a:rPr lang="en-US" dirty="0"/>
              <a:t>RAISING AN ARMY</a:t>
            </a:r>
          </a:p>
        </p:txBody>
      </p:sp>
      <p:pic>
        <p:nvPicPr>
          <p:cNvPr id="7170" name="Picture 2">
            <a:extLst>
              <a:ext uri="{FF2B5EF4-FFF2-40B4-BE49-F238E27FC236}">
                <a16:creationId xmlns:a16="http://schemas.microsoft.com/office/drawing/2014/main" id="{73BA1C28-091F-4D0F-A46C-FF8902749E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8225" y="5257562"/>
            <a:ext cx="714375" cy="12001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646FD270-10CF-47BB-8A36-6B0ED1D4F5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8225" y="3034546"/>
            <a:ext cx="714375" cy="120015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A1B94E92-1574-4E5A-829E-2DEBBFA485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5257562"/>
            <a:ext cx="714375" cy="12001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ADC09C4-1D4B-419A-B04C-0BCE106B3B1F}"/>
              </a:ext>
            </a:extLst>
          </p:cNvPr>
          <p:cNvSpPr/>
          <p:nvPr/>
        </p:nvSpPr>
        <p:spPr>
          <a:xfrm>
            <a:off x="5638800" y="5181362"/>
            <a:ext cx="3124200" cy="1600438"/>
          </a:xfrm>
          <a:prstGeom prst="rect">
            <a:avLst/>
          </a:prstGeom>
        </p:spPr>
        <p:txBody>
          <a:bodyPr wrap="square">
            <a:spAutoFit/>
          </a:bodyPr>
          <a:lstStyle/>
          <a:p>
            <a:r>
              <a:rPr lang="en-US" sz="1400" b="1" cap="all" dirty="0">
                <a:solidFill>
                  <a:srgbClr val="AFDCF8"/>
                </a:solidFill>
                <a:latin typeface="Lucida Sans Unicode" panose="020B0602030504020204" pitchFamily="34" charset="0"/>
              </a:rPr>
              <a:t>ZERG</a:t>
            </a:r>
          </a:p>
          <a:p>
            <a:r>
              <a:rPr lang="en-US" sz="1200" dirty="0">
                <a:solidFill>
                  <a:srgbClr val="0C73AF"/>
                </a:solidFill>
                <a:latin typeface="Tahoma" panose="020B0604030504040204" pitchFamily="34" charset="0"/>
              </a:rPr>
              <a:t>The </a:t>
            </a:r>
            <a:r>
              <a:rPr lang="en-US" sz="1200" dirty="0" err="1">
                <a:solidFill>
                  <a:srgbClr val="0C73AF"/>
                </a:solidFill>
                <a:latin typeface="Tahoma" panose="020B0604030504040204" pitchFamily="34" charset="0"/>
              </a:rPr>
              <a:t>zerg</a:t>
            </a:r>
            <a:r>
              <a:rPr lang="en-US" sz="1200" dirty="0">
                <a:solidFill>
                  <a:srgbClr val="0C73AF"/>
                </a:solidFill>
                <a:latin typeface="Tahoma" panose="020B0604030504040204" pitchFamily="34" charset="0"/>
              </a:rPr>
              <a:t> are blessed with naturally high production rates, but </a:t>
            </a:r>
            <a:r>
              <a:rPr lang="en-US" sz="1200" dirty="0" err="1">
                <a:solidFill>
                  <a:srgbClr val="0C73AF"/>
                </a:solidFill>
                <a:latin typeface="Tahoma" panose="020B0604030504040204" pitchFamily="34" charset="0"/>
              </a:rPr>
              <a:t>zerg</a:t>
            </a:r>
            <a:r>
              <a:rPr lang="en-US" sz="1200" dirty="0">
                <a:solidFill>
                  <a:srgbClr val="0C73AF"/>
                </a:solidFill>
                <a:latin typeface="Tahoma" panose="020B0604030504040204" pitchFamily="34" charset="0"/>
              </a:rPr>
              <a:t> Queens can kick unit production into overdrive with their Spawn Larva ability. Targeting a Hatchery, the Queen causes the structure to spawn additional larvae. This lets you create a large number of units quickly.</a:t>
            </a:r>
            <a:endParaRPr lang="en-US" sz="1200" b="0" i="0" dirty="0">
              <a:solidFill>
                <a:srgbClr val="0C73AF"/>
              </a:solidFill>
              <a:effectLst/>
              <a:latin typeface="Tahoma" panose="020B0604030504040204" pitchFamily="34" charset="0"/>
            </a:endParaRPr>
          </a:p>
        </p:txBody>
      </p:sp>
      <p:sp>
        <p:nvSpPr>
          <p:cNvPr id="4" name="Rectangle 3">
            <a:extLst>
              <a:ext uri="{FF2B5EF4-FFF2-40B4-BE49-F238E27FC236}">
                <a16:creationId xmlns:a16="http://schemas.microsoft.com/office/drawing/2014/main" id="{E737E02A-EE94-48E2-9894-7E32A544D422}"/>
              </a:ext>
            </a:extLst>
          </p:cNvPr>
          <p:cNvSpPr/>
          <p:nvPr/>
        </p:nvSpPr>
        <p:spPr>
          <a:xfrm>
            <a:off x="5638800" y="2939296"/>
            <a:ext cx="3124200" cy="1785104"/>
          </a:xfrm>
          <a:prstGeom prst="rect">
            <a:avLst/>
          </a:prstGeom>
        </p:spPr>
        <p:txBody>
          <a:bodyPr wrap="square">
            <a:spAutoFit/>
          </a:bodyPr>
          <a:lstStyle/>
          <a:p>
            <a:r>
              <a:rPr lang="en-US" sz="1400" b="1" cap="all" dirty="0">
                <a:solidFill>
                  <a:srgbClr val="AFDCF8"/>
                </a:solidFill>
                <a:latin typeface="Lucida Sans Unicode" panose="020B0602030504020204" pitchFamily="34" charset="0"/>
              </a:rPr>
              <a:t>TERRAN</a:t>
            </a:r>
          </a:p>
          <a:p>
            <a:r>
              <a:rPr lang="en-US" sz="1200" dirty="0">
                <a:solidFill>
                  <a:srgbClr val="0C73AF"/>
                </a:solidFill>
                <a:latin typeface="Tahoma" panose="020B0604030504040204" pitchFamily="34" charset="0"/>
              </a:rPr>
              <a:t>Any building with an attached Reactor add-on gains a second production queue, allowing you to train twice as many units from that building. Remember that you can swap buildings by moving a currently attached building out of the way and landing another production facility in its place.</a:t>
            </a:r>
            <a:endParaRPr lang="en-US" sz="1200" b="0" i="0" dirty="0">
              <a:solidFill>
                <a:srgbClr val="0C73AF"/>
              </a:solidFill>
              <a:effectLst/>
              <a:latin typeface="Tahoma" panose="020B0604030504040204" pitchFamily="34" charset="0"/>
            </a:endParaRPr>
          </a:p>
        </p:txBody>
      </p:sp>
      <p:sp>
        <p:nvSpPr>
          <p:cNvPr id="5" name="Rectangle 4">
            <a:extLst>
              <a:ext uri="{FF2B5EF4-FFF2-40B4-BE49-F238E27FC236}">
                <a16:creationId xmlns:a16="http://schemas.microsoft.com/office/drawing/2014/main" id="{15C441EC-5812-4126-B8A7-C064E8533D31}"/>
              </a:ext>
            </a:extLst>
          </p:cNvPr>
          <p:cNvSpPr/>
          <p:nvPr/>
        </p:nvSpPr>
        <p:spPr>
          <a:xfrm>
            <a:off x="942975" y="5181362"/>
            <a:ext cx="3829050" cy="1600438"/>
          </a:xfrm>
          <a:prstGeom prst="rect">
            <a:avLst/>
          </a:prstGeom>
        </p:spPr>
        <p:txBody>
          <a:bodyPr wrap="square">
            <a:spAutoFit/>
          </a:bodyPr>
          <a:lstStyle/>
          <a:p>
            <a:r>
              <a:rPr lang="en-US" sz="1400" b="1" cap="all" dirty="0">
                <a:solidFill>
                  <a:srgbClr val="AFDCF8"/>
                </a:solidFill>
                <a:latin typeface="Lucida Sans Unicode" panose="020B0602030504020204" pitchFamily="34" charset="0"/>
              </a:rPr>
              <a:t>PROTOSS</a:t>
            </a:r>
          </a:p>
          <a:p>
            <a:r>
              <a:rPr lang="en-US" sz="1200" dirty="0">
                <a:solidFill>
                  <a:srgbClr val="0C73AF"/>
                </a:solidFill>
                <a:latin typeface="Tahoma" panose="020B0604030504040204" pitchFamily="34" charset="0"/>
              </a:rPr>
              <a:t>The </a:t>
            </a:r>
            <a:r>
              <a:rPr lang="en-US" sz="1200" dirty="0" err="1">
                <a:solidFill>
                  <a:srgbClr val="0C73AF"/>
                </a:solidFill>
                <a:latin typeface="Tahoma" panose="020B0604030504040204" pitchFamily="34" charset="0"/>
              </a:rPr>
              <a:t>protoss</a:t>
            </a:r>
            <a:r>
              <a:rPr lang="en-US" sz="1200" dirty="0">
                <a:solidFill>
                  <a:srgbClr val="0C73AF"/>
                </a:solidFill>
                <a:latin typeface="Tahoma" panose="020B0604030504040204" pitchFamily="34" charset="0"/>
              </a:rPr>
              <a:t> can use the Nexus’s Chrono Boost ability to temporarily speed up any structure’s unit train and research rates. Once you open a Warp Gate, you can also instantly warp units into any friendly psionic matrix. This is especially useful if combined with the Phase Prism’s ability to generate a psionic matrix anywhere on the battlefield.</a:t>
            </a:r>
            <a:endParaRPr lang="en-US" sz="1200" b="0" i="0" dirty="0">
              <a:solidFill>
                <a:srgbClr val="0C73AF"/>
              </a:solidFill>
              <a:effectLst/>
              <a:latin typeface="Tahoma" panose="020B0604030504040204" pitchFamily="34" charset="0"/>
            </a:endParaRPr>
          </a:p>
        </p:txBody>
      </p:sp>
      <p:sp>
        <p:nvSpPr>
          <p:cNvPr id="6" name="Rectangle 5">
            <a:extLst>
              <a:ext uri="{FF2B5EF4-FFF2-40B4-BE49-F238E27FC236}">
                <a16:creationId xmlns:a16="http://schemas.microsoft.com/office/drawing/2014/main" id="{9F7278A7-BD0F-4050-ADE9-B9261F30DC8B}"/>
              </a:ext>
            </a:extLst>
          </p:cNvPr>
          <p:cNvSpPr/>
          <p:nvPr/>
        </p:nvSpPr>
        <p:spPr>
          <a:xfrm>
            <a:off x="4361727" y="1531203"/>
            <a:ext cx="4325073" cy="830997"/>
          </a:xfrm>
          <a:prstGeom prst="rect">
            <a:avLst/>
          </a:prstGeom>
        </p:spPr>
        <p:txBody>
          <a:bodyPr wrap="square">
            <a:spAutoFit/>
          </a:bodyPr>
          <a:lstStyle/>
          <a:p>
            <a:r>
              <a:rPr lang="en-US" sz="1200" dirty="0">
                <a:solidFill>
                  <a:srgbClr val="6EA6CA"/>
                </a:solidFill>
                <a:latin typeface="Tahoma" panose="020B0604030504040204" pitchFamily="34" charset="0"/>
              </a:rPr>
              <a:t>Tactical finesse at the front lines is important, but you also need to keep unit production going if you want to gain the upper hand. Thankfully, each race has its own unique methods to push production capabilities to their limits.</a:t>
            </a:r>
            <a:endParaRPr lang="en-US" sz="1200" dirty="0"/>
          </a:p>
        </p:txBody>
      </p:sp>
    </p:spTree>
    <p:extLst>
      <p:ext uri="{BB962C8B-B14F-4D97-AF65-F5344CB8AC3E}">
        <p14:creationId xmlns:p14="http://schemas.microsoft.com/office/powerpoint/2010/main" val="1311294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20E8496-E4C9-481D-AD10-7EB825225D7B}"/>
              </a:ext>
            </a:extLst>
          </p:cNvPr>
          <p:cNvSpPr/>
          <p:nvPr/>
        </p:nvSpPr>
        <p:spPr>
          <a:xfrm>
            <a:off x="76200" y="609600"/>
            <a:ext cx="8763000" cy="6248400"/>
          </a:xfrm>
          <a:prstGeom prst="rect">
            <a:avLst/>
          </a:prstGeom>
          <a:solidFill>
            <a:srgbClr val="000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52" name="Picture 8">
            <a:extLst>
              <a:ext uri="{FF2B5EF4-FFF2-40B4-BE49-F238E27FC236}">
                <a16:creationId xmlns:a16="http://schemas.microsoft.com/office/drawing/2014/main" id="{3DB6A38F-0D40-4091-BBFC-3AA9E3C80E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13" y="609600"/>
            <a:ext cx="8768887" cy="5715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4A56BDF3-0B2F-4EE8-9029-79DDB34773B4}"/>
              </a:ext>
            </a:extLst>
          </p:cNvPr>
          <p:cNvSpPr>
            <a:spLocks noGrp="1"/>
          </p:cNvSpPr>
          <p:nvPr>
            <p:ph type="body" sz="quarter" idx="13"/>
          </p:nvPr>
        </p:nvSpPr>
        <p:spPr/>
        <p:txBody>
          <a:bodyPr/>
          <a:lstStyle/>
          <a:p>
            <a:r>
              <a:rPr lang="en-US" dirty="0"/>
              <a:t>WHAT Else?</a:t>
            </a:r>
          </a:p>
        </p:txBody>
      </p:sp>
      <p:pic>
        <p:nvPicPr>
          <p:cNvPr id="6146" name="Picture 2">
            <a:extLst>
              <a:ext uri="{FF2B5EF4-FFF2-40B4-BE49-F238E27FC236}">
                <a16:creationId xmlns:a16="http://schemas.microsoft.com/office/drawing/2014/main" id="{48497217-3286-4D45-98CA-518BBE962E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69" y="2473273"/>
            <a:ext cx="1260527" cy="126052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48205738-F1B4-4CE7-8D70-7C04CF763E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2624" y="4987873"/>
            <a:ext cx="1260527" cy="126052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526480A6-FD3C-427E-8A60-3F0DCE0828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400" y="4987873"/>
            <a:ext cx="1260527" cy="126052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B44E81E-255B-445D-B229-E52669E5EE8F}"/>
              </a:ext>
            </a:extLst>
          </p:cNvPr>
          <p:cNvSpPr/>
          <p:nvPr/>
        </p:nvSpPr>
        <p:spPr>
          <a:xfrm>
            <a:off x="144654" y="1170246"/>
            <a:ext cx="3589146" cy="954107"/>
          </a:xfrm>
          <a:prstGeom prst="rect">
            <a:avLst/>
          </a:prstGeom>
        </p:spPr>
        <p:txBody>
          <a:bodyPr wrap="square">
            <a:spAutoFit/>
          </a:bodyPr>
          <a:lstStyle/>
          <a:p>
            <a:r>
              <a:rPr lang="en-US" sz="1400" dirty="0">
                <a:solidFill>
                  <a:srgbClr val="6EA6CA"/>
                </a:solidFill>
                <a:latin typeface="Tahoma" panose="020B0604030504040204" pitchFamily="34" charset="0"/>
              </a:rPr>
              <a:t>Once you’ve mastered the basics, you can begin to refine your skills as a battlefield commander by delving into the finer points of StarCraft II gameplay-overview.</a:t>
            </a:r>
            <a:endParaRPr lang="en-US" sz="1400" dirty="0"/>
          </a:p>
        </p:txBody>
      </p:sp>
      <p:sp>
        <p:nvSpPr>
          <p:cNvPr id="4" name="Rectangle 3">
            <a:extLst>
              <a:ext uri="{FF2B5EF4-FFF2-40B4-BE49-F238E27FC236}">
                <a16:creationId xmlns:a16="http://schemas.microsoft.com/office/drawing/2014/main" id="{9591AAD7-5319-4740-9C9D-90D82BE93776}"/>
              </a:ext>
            </a:extLst>
          </p:cNvPr>
          <p:cNvSpPr/>
          <p:nvPr/>
        </p:nvSpPr>
        <p:spPr>
          <a:xfrm>
            <a:off x="1447800" y="2383477"/>
            <a:ext cx="2590800" cy="1661993"/>
          </a:xfrm>
          <a:prstGeom prst="rect">
            <a:avLst/>
          </a:prstGeom>
        </p:spPr>
        <p:txBody>
          <a:bodyPr wrap="square">
            <a:spAutoFit/>
          </a:bodyPr>
          <a:lstStyle/>
          <a:p>
            <a:r>
              <a:rPr lang="en-US" sz="1400" b="1" cap="all" dirty="0">
                <a:solidFill>
                  <a:srgbClr val="AFDCF8"/>
                </a:solidFill>
                <a:latin typeface="Lucida Sans Unicode" panose="020B0602030504020204" pitchFamily="34" charset="0"/>
              </a:rPr>
              <a:t>SPECIAL ABILITIES</a:t>
            </a:r>
          </a:p>
          <a:p>
            <a:r>
              <a:rPr lang="en-US" sz="1100" dirty="0">
                <a:solidFill>
                  <a:srgbClr val="0C73AF"/>
                </a:solidFill>
                <a:latin typeface="Tahoma" panose="020B0604030504040204" pitchFamily="34" charset="0"/>
              </a:rPr>
              <a:t>Learning how and when to use your units’ special abilities is key. As you become more familiar with the game, you’ll learn your preferred race’s unit abilities and those of the other races as well, and you will also develop a deeper understanding of each unit’s tactical significance.</a:t>
            </a:r>
            <a:endParaRPr lang="en-US" sz="1100" dirty="0"/>
          </a:p>
        </p:txBody>
      </p:sp>
      <p:sp>
        <p:nvSpPr>
          <p:cNvPr id="5" name="Rectangle 4">
            <a:extLst>
              <a:ext uri="{FF2B5EF4-FFF2-40B4-BE49-F238E27FC236}">
                <a16:creationId xmlns:a16="http://schemas.microsoft.com/office/drawing/2014/main" id="{69B7B9AD-78AC-4AEE-B9CD-2817C4E503AD}"/>
              </a:ext>
            </a:extLst>
          </p:cNvPr>
          <p:cNvSpPr/>
          <p:nvPr/>
        </p:nvSpPr>
        <p:spPr>
          <a:xfrm>
            <a:off x="144654" y="4659673"/>
            <a:ext cx="3055746" cy="1831271"/>
          </a:xfrm>
          <a:prstGeom prst="rect">
            <a:avLst/>
          </a:prstGeom>
        </p:spPr>
        <p:txBody>
          <a:bodyPr wrap="square">
            <a:spAutoFit/>
          </a:bodyPr>
          <a:lstStyle/>
          <a:p>
            <a:r>
              <a:rPr lang="en-US" sz="1400" b="1" cap="all" dirty="0">
                <a:solidFill>
                  <a:srgbClr val="AFDCF8"/>
                </a:solidFill>
                <a:latin typeface="Lucida Sans Unicode" panose="020B0602030504020204" pitchFamily="34" charset="0"/>
              </a:rPr>
              <a:t>STRATEGIES</a:t>
            </a:r>
          </a:p>
          <a:p>
            <a:r>
              <a:rPr lang="en-US" sz="1100" dirty="0">
                <a:solidFill>
                  <a:srgbClr val="0C73AF"/>
                </a:solidFill>
                <a:latin typeface="Tahoma" panose="020B0604030504040204" pitchFamily="34" charset="0"/>
              </a:rPr>
              <a:t>In case you haven’t noticed, StarCraft II is all about strategy. Once you’ve developed a firm grasp of the game’s tactical nuances, you should check out replays of other players’ matches to learn new strategies; another excellent way to buff up on the latest strategies is to visit the </a:t>
            </a:r>
            <a:r>
              <a:rPr lang="en-US" sz="1100" dirty="0">
                <a:solidFill>
                  <a:srgbClr val="00D683"/>
                </a:solidFill>
                <a:latin typeface="Tahoma" panose="020B0604030504040204" pitchFamily="34" charset="0"/>
                <a:hlinkClick r:id="rId6"/>
              </a:rPr>
              <a:t>StarCraft II forums </a:t>
            </a:r>
            <a:r>
              <a:rPr lang="en-US" sz="1100" dirty="0">
                <a:solidFill>
                  <a:srgbClr val="0C73AF"/>
                </a:solidFill>
                <a:latin typeface="Tahoma" panose="020B0604030504040204" pitchFamily="34" charset="0"/>
              </a:rPr>
              <a:t>and engage in discussions with other StarCraft II players.</a:t>
            </a:r>
            <a:endParaRPr lang="en-US" sz="1100" dirty="0"/>
          </a:p>
        </p:txBody>
      </p:sp>
      <p:sp>
        <p:nvSpPr>
          <p:cNvPr id="6" name="Rectangle 5">
            <a:extLst>
              <a:ext uri="{FF2B5EF4-FFF2-40B4-BE49-F238E27FC236}">
                <a16:creationId xmlns:a16="http://schemas.microsoft.com/office/drawing/2014/main" id="{4ECE2D75-4300-458C-B833-EBDAA9830F89}"/>
              </a:ext>
            </a:extLst>
          </p:cNvPr>
          <p:cNvSpPr/>
          <p:nvPr/>
        </p:nvSpPr>
        <p:spPr>
          <a:xfrm>
            <a:off x="4763302" y="4659673"/>
            <a:ext cx="2628098" cy="2000548"/>
          </a:xfrm>
          <a:prstGeom prst="rect">
            <a:avLst/>
          </a:prstGeom>
        </p:spPr>
        <p:txBody>
          <a:bodyPr wrap="square">
            <a:spAutoFit/>
          </a:bodyPr>
          <a:lstStyle/>
          <a:p>
            <a:r>
              <a:rPr lang="en-US" sz="1400" b="1" cap="all" dirty="0">
                <a:solidFill>
                  <a:srgbClr val="AFDCF8"/>
                </a:solidFill>
                <a:latin typeface="Lucida Sans Unicode" panose="020B0602030504020204" pitchFamily="34" charset="0"/>
              </a:rPr>
              <a:t>TERRAIN</a:t>
            </a:r>
          </a:p>
          <a:p>
            <a:r>
              <a:rPr lang="en-US" sz="1100" dirty="0">
                <a:solidFill>
                  <a:srgbClr val="0C73AF"/>
                </a:solidFill>
                <a:latin typeface="Tahoma" panose="020B0604030504040204" pitchFamily="34" charset="0"/>
              </a:rPr>
              <a:t>StarCraft II multiplayer maps aren’t static; they offer a wide range of strategic options you should familiarize yourself with. From </a:t>
            </a:r>
            <a:r>
              <a:rPr lang="en-US" sz="1100" dirty="0" err="1">
                <a:solidFill>
                  <a:srgbClr val="0C73AF"/>
                </a:solidFill>
                <a:latin typeface="Tahoma" panose="020B0604030504040204" pitchFamily="34" charset="0"/>
              </a:rPr>
              <a:t>Xel’naga</a:t>
            </a:r>
            <a:r>
              <a:rPr lang="en-US" sz="1100" dirty="0">
                <a:solidFill>
                  <a:srgbClr val="0C73AF"/>
                </a:solidFill>
                <a:latin typeface="Tahoma" panose="020B0604030504040204" pitchFamily="34" charset="0"/>
              </a:rPr>
              <a:t> watchtowers that lift the fog of war on strategic locations to destructible rocks that can provide a new access point to your enemy’s base, knowing how to use each map’s terrain to your advantage could make the difference.</a:t>
            </a:r>
            <a:endParaRPr lang="en-US" sz="1100" dirty="0"/>
          </a:p>
        </p:txBody>
      </p:sp>
    </p:spTree>
    <p:extLst>
      <p:ext uri="{BB962C8B-B14F-4D97-AF65-F5344CB8AC3E}">
        <p14:creationId xmlns:p14="http://schemas.microsoft.com/office/powerpoint/2010/main" val="1083521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9D60B47-0857-41C7-8A15-9861C661397B}"/>
              </a:ext>
            </a:extLst>
          </p:cNvPr>
          <p:cNvSpPr/>
          <p:nvPr/>
        </p:nvSpPr>
        <p:spPr>
          <a:xfrm>
            <a:off x="76200" y="609600"/>
            <a:ext cx="8763000" cy="6248400"/>
          </a:xfrm>
          <a:prstGeom prst="rect">
            <a:avLst/>
          </a:prstGeom>
          <a:solidFill>
            <a:srgbClr val="000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4A56BDF3-0B2F-4EE8-9029-79DDB34773B4}"/>
              </a:ext>
            </a:extLst>
          </p:cNvPr>
          <p:cNvSpPr>
            <a:spLocks noGrp="1"/>
          </p:cNvSpPr>
          <p:nvPr>
            <p:ph type="body" sz="quarter" idx="13"/>
          </p:nvPr>
        </p:nvSpPr>
        <p:spPr/>
        <p:txBody>
          <a:bodyPr/>
          <a:lstStyle/>
          <a:p>
            <a:r>
              <a:rPr lang="en-US" dirty="0"/>
              <a:t>What is SC2 – Do you recognize the parts?</a:t>
            </a:r>
          </a:p>
        </p:txBody>
      </p:sp>
      <p:pic>
        <p:nvPicPr>
          <p:cNvPr id="2052" name="Picture 4" descr="https://news-cdn.softpedia.com/images/news2/Quick-Look-StarCraft-2-Legacy-of-the-Void-with-Gameplay-Video-and-Screenshots-478570-5.jpg">
            <a:extLst>
              <a:ext uri="{FF2B5EF4-FFF2-40B4-BE49-F238E27FC236}">
                <a16:creationId xmlns:a16="http://schemas.microsoft.com/office/drawing/2014/main" id="{76BE32EF-87EF-4B02-907B-69D9B30C89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393892"/>
            <a:ext cx="8763000" cy="4930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831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D77E933-41C5-4E2B-8F72-2EECEC3BD8B9}"/>
              </a:ext>
            </a:extLst>
          </p:cNvPr>
          <p:cNvSpPr/>
          <p:nvPr/>
        </p:nvSpPr>
        <p:spPr>
          <a:xfrm>
            <a:off x="76200" y="609600"/>
            <a:ext cx="8763000" cy="6248400"/>
          </a:xfrm>
          <a:prstGeom prst="rect">
            <a:avLst/>
          </a:prstGeom>
          <a:solidFill>
            <a:srgbClr val="000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4A56BDF3-0B2F-4EE8-9029-79DDB34773B4}"/>
              </a:ext>
            </a:extLst>
          </p:cNvPr>
          <p:cNvSpPr>
            <a:spLocks noGrp="1"/>
          </p:cNvSpPr>
          <p:nvPr>
            <p:ph type="body" sz="quarter" idx="13"/>
          </p:nvPr>
        </p:nvSpPr>
        <p:spPr/>
        <p:txBody>
          <a:bodyPr/>
          <a:lstStyle/>
          <a:p>
            <a:r>
              <a:rPr lang="en-US" dirty="0"/>
              <a:t>EX: Mixed Unit Combat at Choke Point</a:t>
            </a:r>
          </a:p>
        </p:txBody>
      </p:sp>
      <p:pic>
        <p:nvPicPr>
          <p:cNvPr id="1026" name="Picture 2" descr="http://media.blizzard.com/sc2/media/screenshots/protoss_colossus_002-large.jpg">
            <a:extLst>
              <a:ext uri="{FF2B5EF4-FFF2-40B4-BE49-F238E27FC236}">
                <a16:creationId xmlns:a16="http://schemas.microsoft.com/office/drawing/2014/main" id="{40793FC1-60CD-42BD-B712-76CAAD63EC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253" y="990600"/>
            <a:ext cx="8008365" cy="5767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875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D77E933-41C5-4E2B-8F72-2EECEC3BD8B9}"/>
              </a:ext>
            </a:extLst>
          </p:cNvPr>
          <p:cNvSpPr/>
          <p:nvPr/>
        </p:nvSpPr>
        <p:spPr>
          <a:xfrm>
            <a:off x="76200" y="609600"/>
            <a:ext cx="8763000" cy="6248400"/>
          </a:xfrm>
          <a:prstGeom prst="rect">
            <a:avLst/>
          </a:prstGeom>
          <a:solidFill>
            <a:srgbClr val="000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4A56BDF3-0B2F-4EE8-9029-79DDB34773B4}"/>
              </a:ext>
            </a:extLst>
          </p:cNvPr>
          <p:cNvSpPr>
            <a:spLocks noGrp="1"/>
          </p:cNvSpPr>
          <p:nvPr>
            <p:ph type="body" sz="quarter" idx="13"/>
          </p:nvPr>
        </p:nvSpPr>
        <p:spPr/>
        <p:txBody>
          <a:bodyPr/>
          <a:lstStyle/>
          <a:p>
            <a:r>
              <a:rPr lang="en-US" dirty="0"/>
              <a:t>EX: Scanner Sweep</a:t>
            </a:r>
          </a:p>
        </p:txBody>
      </p:sp>
      <p:pic>
        <p:nvPicPr>
          <p:cNvPr id="1026" name="Picture 2">
            <a:extLst>
              <a:ext uri="{FF2B5EF4-FFF2-40B4-BE49-F238E27FC236}">
                <a16:creationId xmlns:a16="http://schemas.microsoft.com/office/drawing/2014/main" id="{40793FC1-60CD-42BD-B712-76CAAD63ECD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2257" y="1524000"/>
            <a:ext cx="8666601" cy="4876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44737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D77E933-41C5-4E2B-8F72-2EECEC3BD8B9}"/>
              </a:ext>
            </a:extLst>
          </p:cNvPr>
          <p:cNvSpPr/>
          <p:nvPr/>
        </p:nvSpPr>
        <p:spPr>
          <a:xfrm>
            <a:off x="76200" y="609600"/>
            <a:ext cx="8763000" cy="6248400"/>
          </a:xfrm>
          <a:prstGeom prst="rect">
            <a:avLst/>
          </a:prstGeom>
          <a:solidFill>
            <a:srgbClr val="000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4A56BDF3-0B2F-4EE8-9029-79DDB34773B4}"/>
              </a:ext>
            </a:extLst>
          </p:cNvPr>
          <p:cNvSpPr>
            <a:spLocks noGrp="1"/>
          </p:cNvSpPr>
          <p:nvPr>
            <p:ph type="body" sz="quarter" idx="13"/>
          </p:nvPr>
        </p:nvSpPr>
        <p:spPr/>
        <p:txBody>
          <a:bodyPr/>
          <a:lstStyle/>
          <a:p>
            <a:r>
              <a:rPr lang="en-US" dirty="0"/>
              <a:t>EX: Observer</a:t>
            </a:r>
          </a:p>
        </p:txBody>
      </p:sp>
      <p:pic>
        <p:nvPicPr>
          <p:cNvPr id="1026" name="Picture 2">
            <a:extLst>
              <a:ext uri="{FF2B5EF4-FFF2-40B4-BE49-F238E27FC236}">
                <a16:creationId xmlns:a16="http://schemas.microsoft.com/office/drawing/2014/main" id="{40793FC1-60CD-42BD-B712-76CAAD63ECD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2257" y="1524918"/>
            <a:ext cx="8666601" cy="4874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299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0A5B62-4040-4525-9399-B6D65C7228E8}"/>
              </a:ext>
            </a:extLst>
          </p:cNvPr>
          <p:cNvSpPr>
            <a:spLocks noGrp="1"/>
          </p:cNvSpPr>
          <p:nvPr>
            <p:ph type="body" sz="quarter" idx="13"/>
          </p:nvPr>
        </p:nvSpPr>
        <p:spPr/>
        <p:txBody>
          <a:bodyPr/>
          <a:lstStyle/>
          <a:p>
            <a:r>
              <a:rPr lang="en-US" dirty="0"/>
              <a:t>Why SC2</a:t>
            </a:r>
          </a:p>
        </p:txBody>
      </p:sp>
      <p:sp>
        <p:nvSpPr>
          <p:cNvPr id="3" name="Text Placeholder 2">
            <a:extLst>
              <a:ext uri="{FF2B5EF4-FFF2-40B4-BE49-F238E27FC236}">
                <a16:creationId xmlns:a16="http://schemas.microsoft.com/office/drawing/2014/main" id="{12623B76-B9E5-4DDE-9A68-94FBFFA8C355}"/>
              </a:ext>
            </a:extLst>
          </p:cNvPr>
          <p:cNvSpPr>
            <a:spLocks noGrp="1"/>
          </p:cNvSpPr>
          <p:nvPr>
            <p:ph type="body" sz="quarter" idx="14"/>
          </p:nvPr>
        </p:nvSpPr>
        <p:spPr/>
        <p:txBody>
          <a:bodyPr/>
          <a:lstStyle/>
          <a:p>
            <a:r>
              <a:rPr lang="en-US" dirty="0"/>
              <a:t>Massive investment from Google’s DeepMind and Blizzard Entertainment to expose full API for AI research for free</a:t>
            </a:r>
          </a:p>
          <a:p>
            <a:pPr lvl="1">
              <a:buFont typeface="Arial" panose="020B0604020202020204" pitchFamily="34" charset="0"/>
              <a:buChar char="•"/>
            </a:pPr>
            <a:r>
              <a:rPr lang="en-US" sz="1600" dirty="0"/>
              <a:t>They describe the observation, action, and reward specification for the SC2 domain;</a:t>
            </a:r>
          </a:p>
          <a:p>
            <a:pPr lvl="1">
              <a:buFont typeface="Arial" panose="020B0604020202020204" pitchFamily="34" charset="0"/>
              <a:buChar char="•"/>
            </a:pPr>
            <a:r>
              <a:rPr lang="en-US" sz="1600" dirty="0"/>
              <a:t>Provide an open source Python-based interface for communicating with the game engine;</a:t>
            </a:r>
          </a:p>
          <a:p>
            <a:pPr lvl="1">
              <a:buFont typeface="Arial" panose="020B0604020202020204" pitchFamily="34" charset="0"/>
              <a:buChar char="•"/>
            </a:pPr>
            <a:r>
              <a:rPr lang="en-US" sz="1600" dirty="0"/>
              <a:t>Provide a suite of mini-games focusing on different elements of SC2 gameplay;</a:t>
            </a:r>
          </a:p>
          <a:p>
            <a:pPr lvl="1">
              <a:buFont typeface="Arial" panose="020B0604020202020204" pitchFamily="34" charset="0"/>
              <a:buChar char="•"/>
            </a:pPr>
            <a:r>
              <a:rPr lang="en-US" sz="1600" dirty="0"/>
              <a:t>Provide an accompanying dataset of game replay data from human expert players.</a:t>
            </a:r>
          </a:p>
          <a:p>
            <a:endParaRPr lang="en-US" dirty="0"/>
          </a:p>
          <a:p>
            <a:r>
              <a:rPr lang="en-US" dirty="0"/>
              <a:t>Well published, especially with Deep Reinforcement Learning (DRL) approaches</a:t>
            </a:r>
          </a:p>
          <a:p>
            <a:pPr lvl="1">
              <a:buFont typeface="Arial" panose="020B0604020202020204" pitchFamily="34" charset="0"/>
              <a:buChar char="•"/>
            </a:pPr>
            <a:r>
              <a:rPr lang="en-US" sz="1600" dirty="0"/>
              <a:t>Baseline results for canonical deep reinforcement learning agents</a:t>
            </a:r>
          </a:p>
          <a:p>
            <a:pPr lvl="1">
              <a:buFont typeface="Arial" panose="020B0604020202020204" pitchFamily="34" charset="0"/>
              <a:buChar char="•"/>
            </a:pPr>
            <a:r>
              <a:rPr lang="en-US" sz="1600" dirty="0"/>
              <a:t>They were able to achieve notice level performance on mini-game plays;</a:t>
            </a:r>
          </a:p>
          <a:p>
            <a:pPr lvl="1">
              <a:buFont typeface="Arial" panose="020B0604020202020204" pitchFamily="34" charset="0"/>
              <a:buChar char="•"/>
            </a:pPr>
            <a:r>
              <a:rPr lang="en-US" sz="1600" dirty="0"/>
              <a:t>No significant progress on main game</a:t>
            </a:r>
          </a:p>
        </p:txBody>
      </p:sp>
    </p:spTree>
    <p:extLst>
      <p:ext uri="{BB962C8B-B14F-4D97-AF65-F5344CB8AC3E}">
        <p14:creationId xmlns:p14="http://schemas.microsoft.com/office/powerpoint/2010/main" val="2636251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0A5B62-4040-4525-9399-B6D65C7228E8}"/>
              </a:ext>
            </a:extLst>
          </p:cNvPr>
          <p:cNvSpPr>
            <a:spLocks noGrp="1"/>
          </p:cNvSpPr>
          <p:nvPr>
            <p:ph type="body" sz="quarter" idx="13"/>
          </p:nvPr>
        </p:nvSpPr>
        <p:spPr/>
        <p:txBody>
          <a:bodyPr/>
          <a:lstStyle/>
          <a:p>
            <a:r>
              <a:rPr lang="en-US" dirty="0"/>
              <a:t>PySC2 with a neural agent</a:t>
            </a:r>
          </a:p>
        </p:txBody>
      </p:sp>
      <p:pic>
        <p:nvPicPr>
          <p:cNvPr id="4" name="Picture 3">
            <a:extLst>
              <a:ext uri="{FF2B5EF4-FFF2-40B4-BE49-F238E27FC236}">
                <a16:creationId xmlns:a16="http://schemas.microsoft.com/office/drawing/2014/main" id="{CC608490-86CC-4B74-88A0-64D468038757}"/>
              </a:ext>
            </a:extLst>
          </p:cNvPr>
          <p:cNvPicPr>
            <a:picLocks noChangeAspect="1"/>
          </p:cNvPicPr>
          <p:nvPr/>
        </p:nvPicPr>
        <p:blipFill>
          <a:blip r:embed="rId2"/>
          <a:stretch>
            <a:fillRect/>
          </a:stretch>
        </p:blipFill>
        <p:spPr>
          <a:xfrm>
            <a:off x="76200" y="972072"/>
            <a:ext cx="8763000" cy="4788927"/>
          </a:xfrm>
          <a:prstGeom prst="rect">
            <a:avLst/>
          </a:prstGeom>
        </p:spPr>
      </p:pic>
    </p:spTree>
    <p:extLst>
      <p:ext uri="{BB962C8B-B14F-4D97-AF65-F5344CB8AC3E}">
        <p14:creationId xmlns:p14="http://schemas.microsoft.com/office/powerpoint/2010/main" val="41262132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0A5B62-4040-4525-9399-B6D65C7228E8}"/>
              </a:ext>
            </a:extLst>
          </p:cNvPr>
          <p:cNvSpPr>
            <a:spLocks noGrp="1"/>
          </p:cNvSpPr>
          <p:nvPr>
            <p:ph type="body" sz="quarter" idx="13"/>
          </p:nvPr>
        </p:nvSpPr>
        <p:spPr/>
        <p:txBody>
          <a:bodyPr/>
          <a:lstStyle/>
          <a:p>
            <a:r>
              <a:rPr lang="en-US" dirty="0"/>
              <a:t>SC2LE</a:t>
            </a:r>
          </a:p>
        </p:txBody>
      </p:sp>
      <p:sp>
        <p:nvSpPr>
          <p:cNvPr id="5" name="Text Placeholder 2">
            <a:extLst>
              <a:ext uri="{FF2B5EF4-FFF2-40B4-BE49-F238E27FC236}">
                <a16:creationId xmlns:a16="http://schemas.microsoft.com/office/drawing/2014/main" id="{7080B6E6-3FE1-4372-9A1E-264AF6E185AB}"/>
              </a:ext>
            </a:extLst>
          </p:cNvPr>
          <p:cNvSpPr>
            <a:spLocks noGrp="1"/>
          </p:cNvSpPr>
          <p:nvPr>
            <p:ph type="body" sz="quarter" idx="14"/>
          </p:nvPr>
        </p:nvSpPr>
        <p:spPr>
          <a:xfrm>
            <a:off x="304800" y="1066800"/>
            <a:ext cx="8077200" cy="5029200"/>
          </a:xfrm>
        </p:spPr>
        <p:txBody>
          <a:bodyPr/>
          <a:lstStyle/>
          <a:p>
            <a:r>
              <a:rPr lang="en-US" dirty="0"/>
              <a:t>three sub-components: </a:t>
            </a:r>
          </a:p>
          <a:p>
            <a:pPr>
              <a:buFont typeface="Arial" panose="020B0604020202020204" pitchFamily="34" charset="0"/>
              <a:buChar char="•"/>
            </a:pPr>
            <a:r>
              <a:rPr lang="en-US" dirty="0"/>
              <a:t>a Linux StarCraft II binary</a:t>
            </a:r>
          </a:p>
          <a:p>
            <a:pPr>
              <a:buFont typeface="Arial" panose="020B0604020202020204" pitchFamily="34" charset="0"/>
              <a:buChar char="•"/>
            </a:pPr>
            <a:r>
              <a:rPr lang="en-US" dirty="0"/>
              <a:t>the StarCraft II API</a:t>
            </a:r>
          </a:p>
          <a:p>
            <a:pPr>
              <a:buFont typeface="Arial" panose="020B0604020202020204" pitchFamily="34" charset="0"/>
              <a:buChar char="•"/>
            </a:pPr>
            <a:r>
              <a:rPr lang="en-US" dirty="0"/>
              <a:t>PySC2</a:t>
            </a:r>
            <a:endParaRPr lang="en-US" sz="1600" dirty="0"/>
          </a:p>
          <a:p>
            <a:pPr marL="57150" indent="0"/>
            <a:endParaRPr lang="en-US" dirty="0"/>
          </a:p>
          <a:p>
            <a:pPr marL="57150" indent="0"/>
            <a:r>
              <a:rPr lang="en-US" dirty="0"/>
              <a:t>Can run on Windows and Mac OS, but headless build on Linus is better for distributed learning</a:t>
            </a:r>
          </a:p>
          <a:p>
            <a:pPr marL="57150" indent="0"/>
            <a:endParaRPr lang="en-US" dirty="0"/>
          </a:p>
          <a:p>
            <a:pPr marL="57150" indent="0"/>
            <a:r>
              <a:rPr lang="en-US" dirty="0"/>
              <a:t>PySC2:</a:t>
            </a:r>
          </a:p>
          <a:p>
            <a:pPr>
              <a:buFont typeface="Arial" panose="020B0604020202020204" pitchFamily="34" charset="0"/>
              <a:buChar char="•"/>
            </a:pPr>
            <a:r>
              <a:rPr lang="en-US" dirty="0"/>
              <a:t>defines an action and observation specification</a:t>
            </a:r>
          </a:p>
          <a:p>
            <a:pPr>
              <a:buFont typeface="Arial" panose="020B0604020202020204" pitchFamily="34" charset="0"/>
              <a:buChar char="•"/>
            </a:pPr>
            <a:r>
              <a:rPr lang="en-US" dirty="0"/>
              <a:t>includes a random agent and a handful of rule-based agents as examples</a:t>
            </a:r>
          </a:p>
          <a:p>
            <a:pPr>
              <a:buFont typeface="Arial" panose="020B0604020202020204" pitchFamily="34" charset="0"/>
              <a:buChar char="•"/>
            </a:pPr>
            <a:r>
              <a:rPr lang="en-US" dirty="0"/>
              <a:t>includes some mini-games as challenges and visualization tools to understand what the agent can see and do</a:t>
            </a:r>
          </a:p>
          <a:p>
            <a:pPr>
              <a:buFont typeface="Arial" panose="020B0604020202020204" pitchFamily="34" charset="0"/>
              <a:buChar char="•"/>
            </a:pPr>
            <a:endParaRPr lang="en-US" dirty="0"/>
          </a:p>
          <a:p>
            <a:pPr marL="0" indent="0"/>
            <a:r>
              <a:rPr lang="en-US" dirty="0"/>
              <a:t>StarCraft II includes a built-in AI which is based on a set of handcrafted rules and comes with 10 levels of difficulty (the three strongest of which cheat by getting extra resources or privileged vision).</a:t>
            </a:r>
          </a:p>
        </p:txBody>
      </p:sp>
    </p:spTree>
    <p:extLst>
      <p:ext uri="{BB962C8B-B14F-4D97-AF65-F5344CB8AC3E}">
        <p14:creationId xmlns:p14="http://schemas.microsoft.com/office/powerpoint/2010/main" val="1206979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normAutofit/>
          </a:bodyPr>
          <a:lstStyle/>
          <a:p>
            <a:pPr fontAlgn="auto">
              <a:spcAft>
                <a:spcPts val="0"/>
              </a:spcAft>
              <a:defRPr/>
            </a:pPr>
            <a:r>
              <a:rPr lang="en-US" dirty="0">
                <a:ea typeface="+mn-ea"/>
                <a:cs typeface="+mn-cs"/>
              </a:rPr>
              <a:t>Agenda</a:t>
            </a:r>
          </a:p>
        </p:txBody>
      </p:sp>
      <p:sp>
        <p:nvSpPr>
          <p:cNvPr id="4" name="Text Placeholder 3">
            <a:extLst>
              <a:ext uri="{FF2B5EF4-FFF2-40B4-BE49-F238E27FC236}">
                <a16:creationId xmlns:a16="http://schemas.microsoft.com/office/drawing/2014/main" id="{C803E510-A372-443E-80FE-DC7F4B47F4A9}"/>
              </a:ext>
            </a:extLst>
          </p:cNvPr>
          <p:cNvSpPr>
            <a:spLocks noGrp="1"/>
          </p:cNvSpPr>
          <p:nvPr>
            <p:ph type="body" sz="quarter" idx="14"/>
          </p:nvPr>
        </p:nvSpPr>
        <p:spPr>
          <a:xfrm>
            <a:off x="304800" y="1066800"/>
            <a:ext cx="8077200" cy="5715000"/>
          </a:xfrm>
        </p:spPr>
        <p:txBody>
          <a:bodyPr numCol="2"/>
          <a:lstStyle/>
          <a:p>
            <a:pPr>
              <a:lnSpc>
                <a:spcPct val="150000"/>
              </a:lnSpc>
              <a:buFont typeface="Arial" panose="020B0604020202020204" pitchFamily="34" charset="0"/>
              <a:buChar char="•"/>
            </a:pPr>
            <a:r>
              <a:rPr lang="en-US" dirty="0"/>
              <a:t>What is StarCraft II (SC2)</a:t>
            </a:r>
          </a:p>
          <a:p>
            <a:pPr lvl="1">
              <a:lnSpc>
                <a:spcPct val="150000"/>
              </a:lnSpc>
              <a:buFont typeface="Arial" panose="020B0604020202020204" pitchFamily="34" charset="0"/>
              <a:buChar char="•"/>
            </a:pPr>
            <a:r>
              <a:rPr lang="en-US" dirty="0"/>
              <a:t>Overview of SC2</a:t>
            </a:r>
          </a:p>
          <a:p>
            <a:pPr lvl="1">
              <a:lnSpc>
                <a:spcPct val="150000"/>
              </a:lnSpc>
              <a:buFont typeface="Arial" panose="020B0604020202020204" pitchFamily="34" charset="0"/>
              <a:buChar char="•"/>
            </a:pPr>
            <a:r>
              <a:rPr lang="en-US" dirty="0"/>
              <a:t>Examples of Gameplay</a:t>
            </a:r>
          </a:p>
          <a:p>
            <a:pPr>
              <a:lnSpc>
                <a:spcPct val="150000"/>
              </a:lnSpc>
              <a:buFont typeface="Arial" panose="020B0604020202020204" pitchFamily="34" charset="0"/>
              <a:buChar char="•"/>
            </a:pPr>
            <a:r>
              <a:rPr lang="en-US" dirty="0"/>
              <a:t>Why SC2</a:t>
            </a:r>
          </a:p>
          <a:p>
            <a:pPr>
              <a:lnSpc>
                <a:spcPct val="150000"/>
              </a:lnSpc>
              <a:buFont typeface="Arial" panose="020B0604020202020204" pitchFamily="34" charset="0"/>
              <a:buChar char="•"/>
            </a:pPr>
            <a:r>
              <a:rPr lang="en-US" dirty="0"/>
              <a:t>SC2LE &amp; PySC2</a:t>
            </a:r>
          </a:p>
          <a:p>
            <a:pPr>
              <a:lnSpc>
                <a:spcPct val="150000"/>
              </a:lnSpc>
              <a:buFont typeface="Arial" panose="020B0604020202020204" pitchFamily="34" charset="0"/>
              <a:buChar char="•"/>
            </a:pPr>
            <a:r>
              <a:rPr lang="en-US" dirty="0"/>
              <a:t>Reward Structures</a:t>
            </a:r>
          </a:p>
          <a:p>
            <a:pPr>
              <a:lnSpc>
                <a:spcPct val="150000"/>
              </a:lnSpc>
              <a:buFont typeface="Arial" panose="020B0604020202020204" pitchFamily="34" charset="0"/>
              <a:buChar char="•"/>
            </a:pPr>
            <a:r>
              <a:rPr lang="en-US" dirty="0"/>
              <a:t>Observations</a:t>
            </a:r>
          </a:p>
          <a:p>
            <a:pPr>
              <a:lnSpc>
                <a:spcPct val="150000"/>
              </a:lnSpc>
              <a:buFont typeface="Arial" panose="020B0604020202020204" pitchFamily="34" charset="0"/>
              <a:buChar char="•"/>
            </a:pPr>
            <a:r>
              <a:rPr lang="en-US" dirty="0"/>
              <a:t>Actions</a:t>
            </a:r>
          </a:p>
          <a:p>
            <a:pPr>
              <a:lnSpc>
                <a:spcPct val="150000"/>
              </a:lnSpc>
              <a:buFont typeface="Arial" panose="020B0604020202020204" pitchFamily="34" charset="0"/>
              <a:buChar char="•"/>
            </a:pPr>
            <a:r>
              <a:rPr lang="en-US" dirty="0"/>
              <a:t>Minigames</a:t>
            </a:r>
          </a:p>
          <a:p>
            <a:pPr>
              <a:lnSpc>
                <a:spcPct val="150000"/>
              </a:lnSpc>
              <a:buFont typeface="Arial" panose="020B0604020202020204" pitchFamily="34" charset="0"/>
              <a:buChar char="•"/>
            </a:pPr>
            <a:r>
              <a:rPr lang="en-US" dirty="0"/>
              <a:t>raw API</a:t>
            </a:r>
          </a:p>
          <a:p>
            <a:pPr>
              <a:lnSpc>
                <a:spcPct val="150000"/>
              </a:lnSpc>
              <a:buFont typeface="Arial" panose="020B0604020202020204" pitchFamily="34" charset="0"/>
              <a:buChar char="•"/>
            </a:pPr>
            <a:r>
              <a:rPr lang="en-US" dirty="0"/>
              <a:t>Performance</a:t>
            </a:r>
          </a:p>
          <a:p>
            <a:pPr>
              <a:lnSpc>
                <a:spcPct val="150000"/>
              </a:lnSpc>
              <a:buFont typeface="Arial" panose="020B0604020202020204" pitchFamily="34" charset="0"/>
              <a:buChar char="•"/>
            </a:pPr>
            <a:r>
              <a:rPr lang="en-US" dirty="0"/>
              <a:t>Links</a:t>
            </a:r>
          </a:p>
          <a:p>
            <a:pPr marL="0" indent="0" algn="r">
              <a:lnSpc>
                <a:spcPct val="150000"/>
              </a:lnSpc>
            </a:pPr>
            <a:r>
              <a:rPr lang="en-US" dirty="0"/>
              <a:t>3-16</a:t>
            </a:r>
          </a:p>
          <a:p>
            <a:pPr marL="0" indent="0" algn="r">
              <a:lnSpc>
                <a:spcPct val="150000"/>
              </a:lnSpc>
            </a:pPr>
            <a:r>
              <a:rPr lang="en-US" sz="1400" dirty="0">
                <a:solidFill>
                  <a:srgbClr val="000513"/>
                </a:solidFill>
              </a:rPr>
              <a:t>3-12</a:t>
            </a:r>
          </a:p>
          <a:p>
            <a:pPr marL="0" indent="0" algn="r">
              <a:lnSpc>
                <a:spcPct val="150000"/>
              </a:lnSpc>
            </a:pPr>
            <a:r>
              <a:rPr lang="en-US" sz="1400" dirty="0">
                <a:solidFill>
                  <a:srgbClr val="000513"/>
                </a:solidFill>
              </a:rPr>
              <a:t>12-16</a:t>
            </a:r>
          </a:p>
          <a:p>
            <a:pPr marL="0" indent="0" algn="r">
              <a:lnSpc>
                <a:spcPct val="150000"/>
              </a:lnSpc>
            </a:pPr>
            <a:r>
              <a:rPr lang="en-US" dirty="0"/>
              <a:t>17</a:t>
            </a:r>
          </a:p>
          <a:p>
            <a:pPr marL="0" indent="0" algn="r">
              <a:lnSpc>
                <a:spcPct val="150000"/>
              </a:lnSpc>
            </a:pPr>
            <a:r>
              <a:rPr lang="en-US" dirty="0"/>
              <a:t>18-19</a:t>
            </a:r>
          </a:p>
          <a:p>
            <a:pPr marL="0" indent="0" algn="r">
              <a:lnSpc>
                <a:spcPct val="150000"/>
              </a:lnSpc>
            </a:pPr>
            <a:r>
              <a:rPr lang="en-US" dirty="0"/>
              <a:t>20</a:t>
            </a:r>
          </a:p>
          <a:p>
            <a:pPr marL="0" indent="0" algn="r">
              <a:lnSpc>
                <a:spcPct val="150000"/>
              </a:lnSpc>
            </a:pPr>
            <a:r>
              <a:rPr lang="en-US" dirty="0"/>
              <a:t>21-22</a:t>
            </a:r>
          </a:p>
          <a:p>
            <a:pPr marL="0" indent="0" algn="r">
              <a:lnSpc>
                <a:spcPct val="150000"/>
              </a:lnSpc>
            </a:pPr>
            <a:r>
              <a:rPr lang="en-US" dirty="0"/>
              <a:t>23-24</a:t>
            </a:r>
          </a:p>
          <a:p>
            <a:pPr marL="0" indent="0" algn="r">
              <a:lnSpc>
                <a:spcPct val="150000"/>
              </a:lnSpc>
            </a:pPr>
            <a:r>
              <a:rPr lang="en-US" dirty="0"/>
              <a:t>25</a:t>
            </a:r>
          </a:p>
          <a:p>
            <a:pPr marL="0" indent="0" algn="r">
              <a:lnSpc>
                <a:spcPct val="150000"/>
              </a:lnSpc>
            </a:pPr>
            <a:r>
              <a:rPr lang="en-US" dirty="0"/>
              <a:t>26</a:t>
            </a:r>
          </a:p>
          <a:p>
            <a:pPr marL="0" indent="0" algn="r">
              <a:lnSpc>
                <a:spcPct val="150000"/>
              </a:lnSpc>
            </a:pPr>
            <a:r>
              <a:rPr lang="en-US" dirty="0"/>
              <a:t>27</a:t>
            </a:r>
          </a:p>
          <a:p>
            <a:pPr marL="0" indent="0" algn="r">
              <a:lnSpc>
                <a:spcPct val="150000"/>
              </a:lnSpc>
            </a:pPr>
            <a:r>
              <a:rPr lang="en-US" dirty="0"/>
              <a:t>28</a:t>
            </a:r>
          </a:p>
        </p:txBody>
      </p:sp>
    </p:spTree>
    <p:extLst>
      <p:ext uri="{BB962C8B-B14F-4D97-AF65-F5344CB8AC3E}">
        <p14:creationId xmlns:p14="http://schemas.microsoft.com/office/powerpoint/2010/main" val="3348944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0A5B62-4040-4525-9399-B6D65C7228E8}"/>
              </a:ext>
            </a:extLst>
          </p:cNvPr>
          <p:cNvSpPr>
            <a:spLocks noGrp="1"/>
          </p:cNvSpPr>
          <p:nvPr>
            <p:ph type="body" sz="quarter" idx="13"/>
          </p:nvPr>
        </p:nvSpPr>
        <p:spPr/>
        <p:txBody>
          <a:bodyPr/>
          <a:lstStyle/>
          <a:p>
            <a:r>
              <a:rPr lang="en-US" dirty="0"/>
              <a:t>Reward Structures</a:t>
            </a:r>
          </a:p>
        </p:txBody>
      </p:sp>
      <p:sp>
        <p:nvSpPr>
          <p:cNvPr id="5" name="Text Placeholder 2">
            <a:extLst>
              <a:ext uri="{FF2B5EF4-FFF2-40B4-BE49-F238E27FC236}">
                <a16:creationId xmlns:a16="http://schemas.microsoft.com/office/drawing/2014/main" id="{7080B6E6-3FE1-4372-9A1E-264AF6E185AB}"/>
              </a:ext>
            </a:extLst>
          </p:cNvPr>
          <p:cNvSpPr>
            <a:spLocks noGrp="1"/>
          </p:cNvSpPr>
          <p:nvPr>
            <p:ph type="body" sz="quarter" idx="14"/>
          </p:nvPr>
        </p:nvSpPr>
        <p:spPr>
          <a:xfrm>
            <a:off x="304800" y="1066800"/>
            <a:ext cx="8077200" cy="5029200"/>
          </a:xfrm>
        </p:spPr>
        <p:txBody>
          <a:bodyPr/>
          <a:lstStyle/>
          <a:p>
            <a:r>
              <a:rPr lang="en-US" dirty="0"/>
              <a:t>Ternary</a:t>
            </a:r>
          </a:p>
          <a:p>
            <a:pPr>
              <a:buFont typeface="Arial" panose="020B0604020202020204" pitchFamily="34" charset="0"/>
              <a:buChar char="•"/>
            </a:pPr>
            <a:r>
              <a:rPr lang="en-US" dirty="0"/>
              <a:t>1 (win) / 0 (tie) / −1 (loss) received at the end of a game </a:t>
            </a:r>
          </a:p>
          <a:p>
            <a:pPr>
              <a:buFont typeface="Arial" panose="020B0604020202020204" pitchFamily="34" charset="0"/>
              <a:buChar char="•"/>
            </a:pPr>
            <a:r>
              <a:rPr lang="en-US" dirty="0"/>
              <a:t>all-zero rewards during the game</a:t>
            </a:r>
          </a:p>
          <a:p>
            <a:endParaRPr lang="en-US" dirty="0"/>
          </a:p>
          <a:p>
            <a:r>
              <a:rPr lang="en-US" dirty="0"/>
              <a:t>Blizzard score</a:t>
            </a:r>
          </a:p>
          <a:p>
            <a:pPr>
              <a:buFont typeface="Arial" panose="020B0604020202020204" pitchFamily="34" charset="0"/>
              <a:buChar char="•"/>
            </a:pPr>
            <a:r>
              <a:rPr lang="en-US" dirty="0"/>
              <a:t>score is the score seen by players on the victory screen at the end of the game</a:t>
            </a:r>
          </a:p>
          <a:p>
            <a:pPr>
              <a:buFont typeface="Arial" panose="020B0604020202020204" pitchFamily="34" charset="0"/>
              <a:buChar char="•"/>
            </a:pPr>
            <a:r>
              <a:rPr lang="en-US" dirty="0"/>
              <a:t>Computed as sum of current resources and upgrades researched, as well as units and buildings currently alive and being built</a:t>
            </a:r>
          </a:p>
          <a:p>
            <a:pPr>
              <a:buFont typeface="Arial" panose="020B0604020202020204" pitchFamily="34" charset="0"/>
              <a:buChar char="•"/>
            </a:pPr>
            <a:r>
              <a:rPr lang="en-US" dirty="0"/>
              <a:t>Player’s cumulative reward increases with more mined resources,</a:t>
            </a:r>
          </a:p>
          <a:p>
            <a:pPr>
              <a:buFont typeface="Arial" panose="020B0604020202020204" pitchFamily="34" charset="0"/>
              <a:buChar char="•"/>
            </a:pPr>
            <a:r>
              <a:rPr lang="en-US" dirty="0"/>
              <a:t>Decreases when losing units/buildings, </a:t>
            </a:r>
          </a:p>
          <a:p>
            <a:pPr>
              <a:buFont typeface="Arial" panose="020B0604020202020204" pitchFamily="34" charset="0"/>
              <a:buChar char="•"/>
            </a:pPr>
            <a:r>
              <a:rPr lang="en-US" dirty="0"/>
              <a:t>and all other actions (training units, building buildings, and researching) do not affect it</a:t>
            </a:r>
          </a:p>
        </p:txBody>
      </p:sp>
    </p:spTree>
    <p:extLst>
      <p:ext uri="{BB962C8B-B14F-4D97-AF65-F5344CB8AC3E}">
        <p14:creationId xmlns:p14="http://schemas.microsoft.com/office/powerpoint/2010/main" val="24393738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0A5B62-4040-4525-9399-B6D65C7228E8}"/>
              </a:ext>
            </a:extLst>
          </p:cNvPr>
          <p:cNvSpPr>
            <a:spLocks noGrp="1"/>
          </p:cNvSpPr>
          <p:nvPr>
            <p:ph type="body" sz="quarter" idx="13"/>
          </p:nvPr>
        </p:nvSpPr>
        <p:spPr/>
        <p:txBody>
          <a:bodyPr/>
          <a:lstStyle/>
          <a:p>
            <a:r>
              <a:rPr lang="en-US" dirty="0"/>
              <a:t>Observations</a:t>
            </a:r>
          </a:p>
        </p:txBody>
      </p:sp>
      <p:sp>
        <p:nvSpPr>
          <p:cNvPr id="5" name="Text Placeholder 2">
            <a:extLst>
              <a:ext uri="{FF2B5EF4-FFF2-40B4-BE49-F238E27FC236}">
                <a16:creationId xmlns:a16="http://schemas.microsoft.com/office/drawing/2014/main" id="{7080B6E6-3FE1-4372-9A1E-264AF6E185AB}"/>
              </a:ext>
            </a:extLst>
          </p:cNvPr>
          <p:cNvSpPr>
            <a:spLocks noGrp="1"/>
          </p:cNvSpPr>
          <p:nvPr>
            <p:ph type="body" sz="quarter" idx="14"/>
          </p:nvPr>
        </p:nvSpPr>
        <p:spPr>
          <a:xfrm>
            <a:off x="304800" y="1066800"/>
            <a:ext cx="8077200" cy="5029200"/>
          </a:xfrm>
        </p:spPr>
        <p:txBody>
          <a:bodyPr/>
          <a:lstStyle/>
          <a:p>
            <a:r>
              <a:rPr lang="en-US" dirty="0" err="1"/>
              <a:t>Minimap</a:t>
            </a:r>
            <a:r>
              <a:rPr lang="en-US" dirty="0"/>
              <a:t> and Main Screen</a:t>
            </a:r>
          </a:p>
          <a:p>
            <a:r>
              <a:rPr lang="en-US" dirty="0"/>
              <a:t>Actual RGB 3D slanted views hidden</a:t>
            </a:r>
          </a:p>
          <a:p>
            <a:r>
              <a:rPr lang="en-US" dirty="0"/>
              <a:t>Main observations come as sets of feature layers which are rendered at N × M pixels (where N and M are configurable, DeepMind just used N = M)</a:t>
            </a:r>
          </a:p>
          <a:p>
            <a:r>
              <a:rPr lang="en-US" dirty="0"/>
              <a:t>Views rendered as 2D images orthogonal to the camera</a:t>
            </a:r>
          </a:p>
          <a:p>
            <a:r>
              <a:rPr lang="en-US" dirty="0"/>
              <a:t>Each of these layers represents something specific in the game, for example: unit type, hit points, owner, or visibility</a:t>
            </a:r>
          </a:p>
          <a:p>
            <a:r>
              <a:rPr lang="en-US" dirty="0"/>
              <a:t>Some of these (e.g., hit points, height map) are scalars, while others (e.g., visibility, unit type, owner) are categorical</a:t>
            </a:r>
          </a:p>
          <a:p>
            <a:r>
              <a:rPr lang="en-US" dirty="0"/>
              <a:t>Some features (e.g., owner or visibility) exist for both the screen and </a:t>
            </a:r>
            <a:r>
              <a:rPr lang="en-US" dirty="0" err="1"/>
              <a:t>minimap</a:t>
            </a:r>
            <a:r>
              <a:rPr lang="en-US" dirty="0"/>
              <a:t>, while others (e.g., unit type and hit points) exist only on the screen.</a:t>
            </a:r>
          </a:p>
          <a:p>
            <a:r>
              <a:rPr lang="en-US" dirty="0"/>
              <a:t>Human interface for the game provides various non-spatial observations</a:t>
            </a:r>
          </a:p>
          <a:p>
            <a:pPr lvl="1">
              <a:buFont typeface="Arial" panose="020B0604020202020204" pitchFamily="34" charset="0"/>
              <a:buChar char="•"/>
            </a:pPr>
            <a:r>
              <a:rPr lang="en-US" dirty="0"/>
              <a:t>Include the amount of gas and minerals collected, the set of actions currently available (which depends on game context, e.g., which units are selected), detailed information about selected units, build queues, and units in a transport vehicle</a:t>
            </a:r>
          </a:p>
          <a:p>
            <a:pPr lvl="1">
              <a:buFont typeface="Arial" panose="020B0604020202020204" pitchFamily="34" charset="0"/>
              <a:buChar char="•"/>
            </a:pPr>
            <a:r>
              <a:rPr lang="en-US" dirty="0"/>
              <a:t>Audio channel not directly exposed, important notifications exposed as part of observations</a:t>
            </a:r>
          </a:p>
        </p:txBody>
      </p:sp>
    </p:spTree>
    <p:extLst>
      <p:ext uri="{BB962C8B-B14F-4D97-AF65-F5344CB8AC3E}">
        <p14:creationId xmlns:p14="http://schemas.microsoft.com/office/powerpoint/2010/main" val="2395943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0A5B62-4040-4525-9399-B6D65C7228E8}"/>
              </a:ext>
            </a:extLst>
          </p:cNvPr>
          <p:cNvSpPr>
            <a:spLocks noGrp="1"/>
          </p:cNvSpPr>
          <p:nvPr>
            <p:ph type="body" sz="quarter" idx="13"/>
          </p:nvPr>
        </p:nvSpPr>
        <p:spPr/>
        <p:txBody>
          <a:bodyPr/>
          <a:lstStyle/>
          <a:p>
            <a:r>
              <a:rPr lang="en-US" dirty="0"/>
              <a:t>Observations</a:t>
            </a:r>
          </a:p>
        </p:txBody>
      </p:sp>
      <p:pic>
        <p:nvPicPr>
          <p:cNvPr id="6" name="Picture 5">
            <a:extLst>
              <a:ext uri="{FF2B5EF4-FFF2-40B4-BE49-F238E27FC236}">
                <a16:creationId xmlns:a16="http://schemas.microsoft.com/office/drawing/2014/main" id="{99C3373A-07EB-4665-AA58-CA82C5CBF02E}"/>
              </a:ext>
            </a:extLst>
          </p:cNvPr>
          <p:cNvPicPr>
            <a:picLocks noChangeAspect="1"/>
          </p:cNvPicPr>
          <p:nvPr/>
        </p:nvPicPr>
        <p:blipFill>
          <a:blip r:embed="rId2"/>
          <a:stretch>
            <a:fillRect/>
          </a:stretch>
        </p:blipFill>
        <p:spPr>
          <a:xfrm>
            <a:off x="164536" y="1444068"/>
            <a:ext cx="8649549" cy="4194731"/>
          </a:xfrm>
          <a:prstGeom prst="rect">
            <a:avLst/>
          </a:prstGeom>
        </p:spPr>
      </p:pic>
      <p:sp>
        <p:nvSpPr>
          <p:cNvPr id="7" name="Rectangle 6">
            <a:extLst>
              <a:ext uri="{FF2B5EF4-FFF2-40B4-BE49-F238E27FC236}">
                <a16:creationId xmlns:a16="http://schemas.microsoft.com/office/drawing/2014/main" id="{917B1F44-5906-4311-9C8B-1F4B56D0B261}"/>
              </a:ext>
            </a:extLst>
          </p:cNvPr>
          <p:cNvSpPr/>
          <p:nvPr/>
        </p:nvSpPr>
        <p:spPr>
          <a:xfrm>
            <a:off x="2209800" y="5875335"/>
            <a:ext cx="3025508" cy="369332"/>
          </a:xfrm>
          <a:prstGeom prst="rect">
            <a:avLst/>
          </a:prstGeom>
        </p:spPr>
        <p:txBody>
          <a:bodyPr wrap="none">
            <a:spAutoFit/>
          </a:bodyPr>
          <a:lstStyle/>
          <a:p>
            <a:r>
              <a:rPr lang="en-US" dirty="0"/>
              <a:t>https://youtu.be/-fKUyT14G-8</a:t>
            </a:r>
          </a:p>
        </p:txBody>
      </p:sp>
    </p:spTree>
    <p:extLst>
      <p:ext uri="{BB962C8B-B14F-4D97-AF65-F5344CB8AC3E}">
        <p14:creationId xmlns:p14="http://schemas.microsoft.com/office/powerpoint/2010/main" val="530537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0A5B62-4040-4525-9399-B6D65C7228E8}"/>
              </a:ext>
            </a:extLst>
          </p:cNvPr>
          <p:cNvSpPr>
            <a:spLocks noGrp="1"/>
          </p:cNvSpPr>
          <p:nvPr>
            <p:ph type="body" sz="quarter" idx="13"/>
          </p:nvPr>
        </p:nvSpPr>
        <p:spPr/>
        <p:txBody>
          <a:bodyPr/>
          <a:lstStyle/>
          <a:p>
            <a:r>
              <a:rPr lang="en-US" dirty="0"/>
              <a:t>Actions</a:t>
            </a:r>
          </a:p>
        </p:txBody>
      </p:sp>
      <p:sp>
        <p:nvSpPr>
          <p:cNvPr id="5" name="Text Placeholder 2">
            <a:extLst>
              <a:ext uri="{FF2B5EF4-FFF2-40B4-BE49-F238E27FC236}">
                <a16:creationId xmlns:a16="http://schemas.microsoft.com/office/drawing/2014/main" id="{7080B6E6-3FE1-4372-9A1E-264AF6E185AB}"/>
              </a:ext>
            </a:extLst>
          </p:cNvPr>
          <p:cNvSpPr>
            <a:spLocks noGrp="1"/>
          </p:cNvSpPr>
          <p:nvPr>
            <p:ph type="body" sz="quarter" idx="14"/>
          </p:nvPr>
        </p:nvSpPr>
        <p:spPr>
          <a:xfrm>
            <a:off x="304800" y="1066800"/>
            <a:ext cx="8382000" cy="5029200"/>
          </a:xfrm>
        </p:spPr>
        <p:txBody>
          <a:bodyPr/>
          <a:lstStyle/>
          <a:p>
            <a:r>
              <a:rPr lang="en-US" dirty="0"/>
              <a:t>More formally, an action a is represented as a composition of a function identifier a</a:t>
            </a:r>
            <a:r>
              <a:rPr lang="en-US" baseline="30000" dirty="0"/>
              <a:t>0</a:t>
            </a:r>
            <a:r>
              <a:rPr lang="en-US" dirty="0"/>
              <a:t> and a sequence of arguments which that function identifier requires: a</a:t>
            </a:r>
            <a:r>
              <a:rPr lang="en-US" baseline="30000" dirty="0"/>
              <a:t>1</a:t>
            </a:r>
            <a:r>
              <a:rPr lang="en-US" dirty="0"/>
              <a:t> , a</a:t>
            </a:r>
            <a:r>
              <a:rPr lang="en-US" baseline="30000" dirty="0"/>
              <a:t>2</a:t>
            </a:r>
            <a:r>
              <a:rPr lang="en-US" dirty="0"/>
              <a:t> , . . . , </a:t>
            </a:r>
            <a:r>
              <a:rPr lang="en-US" dirty="0" err="1"/>
              <a:t>a</a:t>
            </a:r>
            <a:r>
              <a:rPr lang="en-US" baseline="30000" dirty="0" err="1"/>
              <a:t>L</a:t>
            </a:r>
            <a:endParaRPr lang="en-US" baseline="30000" dirty="0"/>
          </a:p>
          <a:p>
            <a:endParaRPr lang="en-US" dirty="0"/>
          </a:p>
          <a:p>
            <a:r>
              <a:rPr lang="en-US" dirty="0"/>
              <a:t>For instance, consider selecting multiple units by drawing a rectangle. The intended action is then select </a:t>
            </a:r>
            <a:r>
              <a:rPr lang="en-US" dirty="0" err="1"/>
              <a:t>rect</a:t>
            </a:r>
            <a:r>
              <a:rPr lang="en-US" dirty="0"/>
              <a:t>(select add,(x 1 , y1 ),(x 2 , y2 ))</a:t>
            </a:r>
          </a:p>
          <a:p>
            <a:endParaRPr lang="en-US" dirty="0"/>
          </a:p>
          <a:p>
            <a:r>
              <a:rPr lang="en-US" dirty="0"/>
              <a:t>The first argument select add is binary. The other arguments are integers that define coordinates — their allowed range is the same as the resolution of the observations</a:t>
            </a:r>
          </a:p>
          <a:p>
            <a:endParaRPr lang="en-US" dirty="0"/>
          </a:p>
          <a:p>
            <a:r>
              <a:rPr lang="en-US" dirty="0"/>
              <a:t>This action is fed to the environment in the form                                                            [select </a:t>
            </a:r>
            <a:r>
              <a:rPr lang="en-US" dirty="0" err="1"/>
              <a:t>rect</a:t>
            </a:r>
            <a:r>
              <a:rPr lang="en-US" dirty="0"/>
              <a:t>, [[select add], [x 1 , y1 ], [x 2 , y2 ]]]</a:t>
            </a:r>
          </a:p>
          <a:p>
            <a:endParaRPr lang="en-US" dirty="0"/>
          </a:p>
          <a:p>
            <a:r>
              <a:rPr lang="en-US" dirty="0"/>
              <a:t>Define approximately 300 action-function identifiers with 13 possible types of arguments</a:t>
            </a:r>
          </a:p>
          <a:p>
            <a:endParaRPr lang="en-US" dirty="0"/>
          </a:p>
          <a:p>
            <a:r>
              <a:rPr lang="en-US" dirty="0"/>
              <a:t>Human typically make between 30 and 300 actions per minute (APM), DeepMind used about 180 APM</a:t>
            </a:r>
          </a:p>
        </p:txBody>
      </p:sp>
    </p:spTree>
    <p:extLst>
      <p:ext uri="{BB962C8B-B14F-4D97-AF65-F5344CB8AC3E}">
        <p14:creationId xmlns:p14="http://schemas.microsoft.com/office/powerpoint/2010/main" val="3025703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0A5B62-4040-4525-9399-B6D65C7228E8}"/>
              </a:ext>
            </a:extLst>
          </p:cNvPr>
          <p:cNvSpPr>
            <a:spLocks noGrp="1"/>
          </p:cNvSpPr>
          <p:nvPr>
            <p:ph type="body" sz="quarter" idx="13"/>
          </p:nvPr>
        </p:nvSpPr>
        <p:spPr/>
        <p:txBody>
          <a:bodyPr/>
          <a:lstStyle/>
          <a:p>
            <a:r>
              <a:rPr lang="en-US" dirty="0"/>
              <a:t>Actions</a:t>
            </a:r>
          </a:p>
        </p:txBody>
      </p:sp>
      <p:pic>
        <p:nvPicPr>
          <p:cNvPr id="6" name="Picture 5">
            <a:extLst>
              <a:ext uri="{FF2B5EF4-FFF2-40B4-BE49-F238E27FC236}">
                <a16:creationId xmlns:a16="http://schemas.microsoft.com/office/drawing/2014/main" id="{1D038303-590A-4D3D-996A-A705D4152D15}"/>
              </a:ext>
            </a:extLst>
          </p:cNvPr>
          <p:cNvPicPr>
            <a:picLocks noChangeAspect="1"/>
          </p:cNvPicPr>
          <p:nvPr/>
        </p:nvPicPr>
        <p:blipFill>
          <a:blip r:embed="rId2"/>
          <a:stretch>
            <a:fillRect/>
          </a:stretch>
        </p:blipFill>
        <p:spPr>
          <a:xfrm>
            <a:off x="457200" y="1423522"/>
            <a:ext cx="8108662" cy="4367678"/>
          </a:xfrm>
          <a:prstGeom prst="rect">
            <a:avLst/>
          </a:prstGeom>
        </p:spPr>
      </p:pic>
    </p:spTree>
    <p:extLst>
      <p:ext uri="{BB962C8B-B14F-4D97-AF65-F5344CB8AC3E}">
        <p14:creationId xmlns:p14="http://schemas.microsoft.com/office/powerpoint/2010/main" val="30839862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0A5B62-4040-4525-9399-B6D65C7228E8}"/>
              </a:ext>
            </a:extLst>
          </p:cNvPr>
          <p:cNvSpPr>
            <a:spLocks noGrp="1"/>
          </p:cNvSpPr>
          <p:nvPr>
            <p:ph type="body" sz="quarter" idx="13"/>
          </p:nvPr>
        </p:nvSpPr>
        <p:spPr/>
        <p:txBody>
          <a:bodyPr/>
          <a:lstStyle/>
          <a:p>
            <a:r>
              <a:rPr lang="en-US" dirty="0" err="1"/>
              <a:t>MiniGames</a:t>
            </a:r>
            <a:endParaRPr lang="en-US" dirty="0"/>
          </a:p>
        </p:txBody>
      </p:sp>
      <p:sp>
        <p:nvSpPr>
          <p:cNvPr id="5" name="Text Placeholder 2">
            <a:extLst>
              <a:ext uri="{FF2B5EF4-FFF2-40B4-BE49-F238E27FC236}">
                <a16:creationId xmlns:a16="http://schemas.microsoft.com/office/drawing/2014/main" id="{7080B6E6-3FE1-4372-9A1E-264AF6E185AB}"/>
              </a:ext>
            </a:extLst>
          </p:cNvPr>
          <p:cNvSpPr>
            <a:spLocks noGrp="1"/>
          </p:cNvSpPr>
          <p:nvPr>
            <p:ph type="body" sz="quarter" idx="14"/>
          </p:nvPr>
        </p:nvSpPr>
        <p:spPr>
          <a:xfrm>
            <a:off x="304800" y="1066800"/>
            <a:ext cx="8077200" cy="5029200"/>
          </a:xfrm>
        </p:spPr>
        <p:txBody>
          <a:bodyPr/>
          <a:lstStyle/>
          <a:p>
            <a:r>
              <a:rPr lang="en-US" dirty="0"/>
              <a:t>Minigames can be made with the powerful StarCraft Map Editor</a:t>
            </a:r>
          </a:p>
          <a:p>
            <a:pPr lvl="1">
              <a:buFont typeface="Arial" panose="020B0604020202020204" pitchFamily="34" charset="0"/>
              <a:buChar char="•"/>
            </a:pPr>
            <a:r>
              <a:rPr lang="en-US" dirty="0"/>
              <a:t>The restricted action sets, custom reward functions and/or time limits are defined directly in the resulting .SC2Map file, which is easy to share</a:t>
            </a:r>
          </a:p>
          <a:p>
            <a:pPr lvl="1">
              <a:buFont typeface="Arial" panose="020B0604020202020204" pitchFamily="34" charset="0"/>
              <a:buChar char="•"/>
            </a:pPr>
            <a:r>
              <a:rPr lang="en-US" dirty="0"/>
              <a:t>encourage users to use this method of defining new tasks, rather than </a:t>
            </a:r>
            <a:r>
              <a:rPr lang="en-US" dirty="0" err="1"/>
              <a:t>customising</a:t>
            </a:r>
            <a:r>
              <a:rPr lang="en-US" dirty="0"/>
              <a:t> on the agent side</a:t>
            </a:r>
          </a:p>
          <a:p>
            <a:pPr marL="0" indent="0"/>
            <a:r>
              <a:rPr lang="en-US" dirty="0"/>
              <a:t>The seven mini-games released with first paper:</a:t>
            </a:r>
          </a:p>
          <a:p>
            <a:pPr marL="685800" lvl="1">
              <a:buFont typeface="Arial" panose="020B0604020202020204" pitchFamily="34" charset="0"/>
              <a:buChar char="•"/>
            </a:pPr>
            <a:r>
              <a:rPr lang="en-US" sz="1300" b="1" dirty="0" err="1"/>
              <a:t>MoveToBeacon</a:t>
            </a:r>
            <a:r>
              <a:rPr lang="en-US" sz="1300" dirty="0"/>
              <a:t>: The agent has a single marine that gets +1 each time it reaches a beacon. This map is a unit test with a trivial greedy strategy.</a:t>
            </a:r>
          </a:p>
          <a:p>
            <a:pPr marL="685800" lvl="1">
              <a:buFont typeface="Arial" panose="020B0604020202020204" pitchFamily="34" charset="0"/>
              <a:buChar char="•"/>
            </a:pPr>
            <a:r>
              <a:rPr lang="en-US" sz="1300" b="1" dirty="0" err="1"/>
              <a:t>CollectMineralShards</a:t>
            </a:r>
            <a:r>
              <a:rPr lang="en-US" sz="1300" dirty="0"/>
              <a:t>: The agent starts with two marines and must select and move them to pick up mineral shards spread around the map. The more efficiently it moves the units, the higher the score.</a:t>
            </a:r>
          </a:p>
          <a:p>
            <a:pPr marL="685800" lvl="1">
              <a:buFont typeface="Arial" panose="020B0604020202020204" pitchFamily="34" charset="0"/>
              <a:buChar char="•"/>
            </a:pPr>
            <a:r>
              <a:rPr lang="en-US" sz="1300" b="1" dirty="0" err="1"/>
              <a:t>FindAndDefeatZerglings</a:t>
            </a:r>
            <a:r>
              <a:rPr lang="en-US" sz="1300" dirty="0"/>
              <a:t>: The agent starts with 3 marines and must explore a map to find and defeat individual Zerglings. This requires moving the camera and efficient exploration.</a:t>
            </a:r>
          </a:p>
          <a:p>
            <a:pPr marL="685800" lvl="1">
              <a:buFont typeface="Arial" panose="020B0604020202020204" pitchFamily="34" charset="0"/>
              <a:buChar char="•"/>
            </a:pPr>
            <a:r>
              <a:rPr lang="en-US" sz="1300" b="1" dirty="0" err="1"/>
              <a:t>DefeatRoaches</a:t>
            </a:r>
            <a:r>
              <a:rPr lang="en-US" sz="1300" dirty="0"/>
              <a:t>: The agent starts with 9 marines and must defeat 4 roaches. Every time it defeats all of the roaches it gets 5 more marines as reinforcements and 4 new roaches spawn. The reward is +10 per roach killed and −1 per marine killed. The more marines it can keep alive, the more roaches it can defeat.</a:t>
            </a:r>
          </a:p>
          <a:p>
            <a:pPr marL="685800" lvl="1">
              <a:buFont typeface="Arial" panose="020B0604020202020204" pitchFamily="34" charset="0"/>
              <a:buChar char="•"/>
            </a:pPr>
            <a:r>
              <a:rPr lang="en-US" sz="1300" b="1" dirty="0" err="1"/>
              <a:t>DefeatZerglingsAndBanelings</a:t>
            </a:r>
            <a:r>
              <a:rPr lang="en-US" sz="1300" dirty="0"/>
              <a:t>: The same as </a:t>
            </a:r>
            <a:r>
              <a:rPr lang="en-US" sz="1300" dirty="0" err="1"/>
              <a:t>DefeatRoaches</a:t>
            </a:r>
            <a:r>
              <a:rPr lang="en-US" sz="1300" dirty="0"/>
              <a:t>, except the opponent has Zerglings and </a:t>
            </a:r>
            <a:r>
              <a:rPr lang="en-US" sz="1300" dirty="0" err="1"/>
              <a:t>Banelings</a:t>
            </a:r>
            <a:r>
              <a:rPr lang="en-US" sz="1300" dirty="0"/>
              <a:t>, which give +5 reward each when killed. This requires a different strategy because the enemy units have different abilities.</a:t>
            </a:r>
          </a:p>
          <a:p>
            <a:pPr marL="685800" lvl="1">
              <a:buFont typeface="Arial" panose="020B0604020202020204" pitchFamily="34" charset="0"/>
              <a:buChar char="•"/>
            </a:pPr>
            <a:r>
              <a:rPr lang="en-US" sz="1300" b="1" dirty="0" err="1"/>
              <a:t>CollectMineralsAndGas</a:t>
            </a:r>
            <a:r>
              <a:rPr lang="en-US" sz="1300" dirty="0"/>
              <a:t>: The agent starts with a limited base and is rewarded for the total resources collected in a limited time. A successful agent must build more workers and expand to increase its resource collection rate.</a:t>
            </a:r>
          </a:p>
          <a:p>
            <a:pPr marL="685800" lvl="1">
              <a:buFont typeface="Arial" panose="020B0604020202020204" pitchFamily="34" charset="0"/>
              <a:buChar char="•"/>
            </a:pPr>
            <a:r>
              <a:rPr lang="en-US" sz="1300" b="1" dirty="0" err="1"/>
              <a:t>BuildMarines</a:t>
            </a:r>
            <a:r>
              <a:rPr lang="en-US" sz="1300" dirty="0"/>
              <a:t>: The agent starts with a limited base and is rewarded for building marines. It must build workers, collect resources, build Supply Depots, build Barracks, and then train marines. The action space is limited to the minimum action set needed to accomplish this goal.</a:t>
            </a:r>
          </a:p>
          <a:p>
            <a:pPr marL="685800" lvl="1">
              <a:buFont typeface="Arial" panose="020B0604020202020204" pitchFamily="34" charset="0"/>
              <a:buChar char="•"/>
            </a:pPr>
            <a:endParaRPr lang="en-US" dirty="0"/>
          </a:p>
        </p:txBody>
      </p:sp>
    </p:spTree>
    <p:extLst>
      <p:ext uri="{BB962C8B-B14F-4D97-AF65-F5344CB8AC3E}">
        <p14:creationId xmlns:p14="http://schemas.microsoft.com/office/powerpoint/2010/main" val="880894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0A5B62-4040-4525-9399-B6D65C7228E8}"/>
              </a:ext>
            </a:extLst>
          </p:cNvPr>
          <p:cNvSpPr>
            <a:spLocks noGrp="1"/>
          </p:cNvSpPr>
          <p:nvPr>
            <p:ph type="body" sz="quarter" idx="13"/>
          </p:nvPr>
        </p:nvSpPr>
        <p:spPr/>
        <p:txBody>
          <a:bodyPr/>
          <a:lstStyle/>
          <a:p>
            <a:r>
              <a:rPr lang="en-US" dirty="0"/>
              <a:t>raw API</a:t>
            </a:r>
          </a:p>
        </p:txBody>
      </p:sp>
      <p:sp>
        <p:nvSpPr>
          <p:cNvPr id="5" name="Text Placeholder 2">
            <a:extLst>
              <a:ext uri="{FF2B5EF4-FFF2-40B4-BE49-F238E27FC236}">
                <a16:creationId xmlns:a16="http://schemas.microsoft.com/office/drawing/2014/main" id="{7080B6E6-3FE1-4372-9A1E-264AF6E185AB}"/>
              </a:ext>
            </a:extLst>
          </p:cNvPr>
          <p:cNvSpPr>
            <a:spLocks noGrp="1"/>
          </p:cNvSpPr>
          <p:nvPr>
            <p:ph type="body" sz="quarter" idx="14"/>
          </p:nvPr>
        </p:nvSpPr>
        <p:spPr>
          <a:xfrm>
            <a:off x="304800" y="1066800"/>
            <a:ext cx="8077200" cy="5029200"/>
          </a:xfrm>
        </p:spPr>
        <p:txBody>
          <a:bodyPr/>
          <a:lstStyle/>
          <a:p>
            <a:r>
              <a:rPr lang="en-US" dirty="0"/>
              <a:t>The observations are a list of all visible units on the map along with the properties (unit type, owner, coordinates, health, etc.)</a:t>
            </a:r>
          </a:p>
          <a:p>
            <a:pPr lvl="1">
              <a:buFont typeface="Arial" panose="020B0604020202020204" pitchFamily="34" charset="0"/>
              <a:buChar char="•"/>
            </a:pPr>
            <a:r>
              <a:rPr lang="en-US" dirty="0"/>
              <a:t>without any visual component</a:t>
            </a:r>
          </a:p>
          <a:p>
            <a:pPr lvl="1">
              <a:buFont typeface="Arial" panose="020B0604020202020204" pitchFamily="34" charset="0"/>
              <a:buChar char="•"/>
            </a:pPr>
            <a:endParaRPr lang="en-US" dirty="0"/>
          </a:p>
          <a:p>
            <a:pPr marL="0" indent="0"/>
            <a:r>
              <a:rPr lang="en-US" dirty="0"/>
              <a:t>Fog-of-war still exists, but there is no camera, so you can see all visible units simultaneously</a:t>
            </a:r>
          </a:p>
          <a:p>
            <a:pPr marL="685800" lvl="1">
              <a:buFont typeface="Arial" panose="020B0604020202020204" pitchFamily="34" charset="0"/>
              <a:buChar char="•"/>
            </a:pPr>
            <a:r>
              <a:rPr lang="en-US" dirty="0"/>
              <a:t>This is a simpler and more precise representation, but it does not correspond to how humans perceive the game. For the purposes of comparing against humans this is considered “cheating” since it offers significant additional information</a:t>
            </a:r>
          </a:p>
          <a:p>
            <a:pPr marL="0" indent="0"/>
            <a:endParaRPr lang="en-US" dirty="0"/>
          </a:p>
          <a:p>
            <a:pPr marL="0" indent="0"/>
            <a:r>
              <a:rPr lang="en-US" dirty="0"/>
              <a:t>Actions control units or groups of units individually by a unit identifier. </a:t>
            </a:r>
          </a:p>
          <a:p>
            <a:pPr marL="685800" lvl="1">
              <a:buFont typeface="Arial" panose="020B0604020202020204" pitchFamily="34" charset="0"/>
              <a:buChar char="•"/>
            </a:pPr>
            <a:r>
              <a:rPr lang="en-US" dirty="0"/>
              <a:t>There is no need to select individuals or groups of units before issuing actions.</a:t>
            </a:r>
          </a:p>
          <a:p>
            <a:pPr marL="685800" lvl="1">
              <a:buFont typeface="Arial" panose="020B0604020202020204" pitchFamily="34" charset="0"/>
              <a:buChar char="•"/>
            </a:pPr>
            <a:r>
              <a:rPr lang="en-US" dirty="0"/>
              <a:t>This allows much more precise actions than the human interface allows, and thus yields the possibility of super-human </a:t>
            </a:r>
            <a:r>
              <a:rPr lang="en-US" dirty="0" err="1"/>
              <a:t>behaviour</a:t>
            </a:r>
            <a:r>
              <a:rPr lang="en-US" dirty="0"/>
              <a:t> via this API.</a:t>
            </a:r>
          </a:p>
          <a:p>
            <a:pPr marL="685800" lvl="1">
              <a:buFont typeface="Arial" panose="020B0604020202020204" pitchFamily="34" charset="0"/>
              <a:buChar char="•"/>
            </a:pPr>
            <a:endParaRPr lang="en-US" dirty="0"/>
          </a:p>
          <a:p>
            <a:pPr marL="0" indent="0"/>
            <a:r>
              <a:rPr lang="en-US" dirty="0"/>
              <a:t>Although they did not used any data from the raw API to train their agents, it is included in the release in order to support other use cases. PySC2 uses it for visualization while both Blizzard’s SC2 API examples and </a:t>
            </a:r>
            <a:r>
              <a:rPr lang="en-US" dirty="0" err="1"/>
              <a:t>CommandCenter</a:t>
            </a:r>
            <a:r>
              <a:rPr lang="en-US" dirty="0"/>
              <a:t> use it to for rule-based agents.</a:t>
            </a:r>
          </a:p>
        </p:txBody>
      </p:sp>
    </p:spTree>
    <p:extLst>
      <p:ext uri="{BB962C8B-B14F-4D97-AF65-F5344CB8AC3E}">
        <p14:creationId xmlns:p14="http://schemas.microsoft.com/office/powerpoint/2010/main" val="18457728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0A5B62-4040-4525-9399-B6D65C7228E8}"/>
              </a:ext>
            </a:extLst>
          </p:cNvPr>
          <p:cNvSpPr>
            <a:spLocks noGrp="1"/>
          </p:cNvSpPr>
          <p:nvPr>
            <p:ph type="body" sz="quarter" idx="13"/>
          </p:nvPr>
        </p:nvSpPr>
        <p:spPr/>
        <p:txBody>
          <a:bodyPr/>
          <a:lstStyle/>
          <a:p>
            <a:r>
              <a:rPr lang="en-US" dirty="0"/>
              <a:t>Performance</a:t>
            </a:r>
          </a:p>
        </p:txBody>
      </p:sp>
      <p:sp>
        <p:nvSpPr>
          <p:cNvPr id="5" name="Text Placeholder 2">
            <a:extLst>
              <a:ext uri="{FF2B5EF4-FFF2-40B4-BE49-F238E27FC236}">
                <a16:creationId xmlns:a16="http://schemas.microsoft.com/office/drawing/2014/main" id="{7080B6E6-3FE1-4372-9A1E-264AF6E185AB}"/>
              </a:ext>
            </a:extLst>
          </p:cNvPr>
          <p:cNvSpPr>
            <a:spLocks noGrp="1"/>
          </p:cNvSpPr>
          <p:nvPr>
            <p:ph type="body" sz="quarter" idx="14"/>
          </p:nvPr>
        </p:nvSpPr>
        <p:spPr>
          <a:xfrm>
            <a:off x="304800" y="1066800"/>
            <a:ext cx="8077200" cy="5029200"/>
          </a:xfrm>
        </p:spPr>
        <p:txBody>
          <a:bodyPr/>
          <a:lstStyle/>
          <a:p>
            <a:r>
              <a:rPr lang="en-US" dirty="0"/>
              <a:t>Runs faster than real time. </a:t>
            </a:r>
          </a:p>
          <a:p>
            <a:pPr>
              <a:buFont typeface="Arial" panose="020B0604020202020204" pitchFamily="34" charset="0"/>
              <a:buChar char="•"/>
            </a:pPr>
            <a:r>
              <a:rPr lang="en-US" dirty="0"/>
              <a:t>Observations are rendered at a speed that depends on several factors: </a:t>
            </a:r>
          </a:p>
          <a:p>
            <a:pPr lvl="1">
              <a:buFont typeface="Arial" panose="020B0604020202020204" pitchFamily="34" charset="0"/>
              <a:buChar char="•"/>
            </a:pPr>
            <a:r>
              <a:rPr lang="en-US" dirty="0"/>
              <a:t>the map complexity, </a:t>
            </a:r>
          </a:p>
          <a:p>
            <a:pPr lvl="1">
              <a:buFont typeface="Arial" panose="020B0604020202020204" pitchFamily="34" charset="0"/>
              <a:buChar char="•"/>
            </a:pPr>
            <a:r>
              <a:rPr lang="en-US" dirty="0"/>
              <a:t>the screen resolution, </a:t>
            </a:r>
          </a:p>
          <a:p>
            <a:pPr lvl="1">
              <a:buFont typeface="Arial" panose="020B0604020202020204" pitchFamily="34" charset="0"/>
              <a:buChar char="•"/>
            </a:pPr>
            <a:r>
              <a:rPr lang="en-US" dirty="0"/>
              <a:t>the number of non-rendered frames per action, </a:t>
            </a:r>
          </a:p>
          <a:p>
            <a:pPr lvl="1">
              <a:buFont typeface="Arial" panose="020B0604020202020204" pitchFamily="34" charset="0"/>
              <a:buChar char="•"/>
            </a:pPr>
            <a:r>
              <a:rPr lang="en-US" dirty="0"/>
              <a:t>and the number of threads. </a:t>
            </a:r>
          </a:p>
          <a:p>
            <a:pPr marL="57150" indent="0"/>
            <a:endParaRPr lang="en-US" dirty="0"/>
          </a:p>
          <a:p>
            <a:pPr marL="57150" indent="0"/>
            <a:r>
              <a:rPr lang="en-US" dirty="0"/>
              <a:t>For complex maps, computation is dominated by simulation speed, </a:t>
            </a:r>
          </a:p>
          <a:p>
            <a:pPr lvl="1">
              <a:buFont typeface="Arial" panose="020B0604020202020204" pitchFamily="34" charset="0"/>
              <a:buChar char="•"/>
            </a:pPr>
            <a:r>
              <a:rPr lang="en-US" dirty="0"/>
              <a:t>higher resolution does not hurt, </a:t>
            </a:r>
          </a:p>
          <a:p>
            <a:pPr lvl="1">
              <a:buFont typeface="Arial" panose="020B0604020202020204" pitchFamily="34" charset="0"/>
              <a:buChar char="•"/>
            </a:pPr>
            <a:r>
              <a:rPr lang="en-US" dirty="0"/>
              <a:t>running more stances in parallel threads scales quite well</a:t>
            </a:r>
          </a:p>
          <a:p>
            <a:pPr lvl="1">
              <a:buFont typeface="Arial" panose="020B0604020202020204" pitchFamily="34" charset="0"/>
              <a:buChar char="•"/>
            </a:pPr>
            <a:r>
              <a:rPr lang="en-US" dirty="0"/>
              <a:t>With a resolution of 64 × 64 and acting at a rate of 8 frames per action, the single-threaded speed of a ladder map varies from 200–700 game steps per wall-clock second, which is more than an order of magnitude faster than real-time.</a:t>
            </a:r>
          </a:p>
          <a:p>
            <a:pPr marL="0" indent="0"/>
            <a:endParaRPr lang="en-US" dirty="0"/>
          </a:p>
          <a:p>
            <a:pPr marL="0" indent="0"/>
            <a:r>
              <a:rPr lang="en-US" dirty="0"/>
              <a:t>For simpler maps, world simulation is quick, so rendering the observations dominates. </a:t>
            </a:r>
          </a:p>
          <a:p>
            <a:pPr marL="685800" lvl="1">
              <a:buFont typeface="Arial" panose="020B0604020202020204" pitchFamily="34" charset="0"/>
              <a:buChar char="•"/>
            </a:pPr>
            <a:r>
              <a:rPr lang="en-US" dirty="0"/>
              <a:t>In this case increasing the frames per action and decreasing the resolution can have a large effect.</a:t>
            </a:r>
          </a:p>
          <a:p>
            <a:pPr marL="685800" lvl="1">
              <a:buFont typeface="Arial" panose="020B0604020202020204" pitchFamily="34" charset="0"/>
              <a:buChar char="•"/>
            </a:pPr>
            <a:r>
              <a:rPr lang="en-US" dirty="0"/>
              <a:t>The bottleneck then becomes the Python interpreter, negating gains above roughly 4 threads with a single interpreter</a:t>
            </a:r>
          </a:p>
        </p:txBody>
      </p:sp>
    </p:spTree>
    <p:extLst>
      <p:ext uri="{BB962C8B-B14F-4D97-AF65-F5344CB8AC3E}">
        <p14:creationId xmlns:p14="http://schemas.microsoft.com/office/powerpoint/2010/main" val="2807110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0A5B62-4040-4525-9399-B6D65C7228E8}"/>
              </a:ext>
            </a:extLst>
          </p:cNvPr>
          <p:cNvSpPr>
            <a:spLocks noGrp="1"/>
          </p:cNvSpPr>
          <p:nvPr>
            <p:ph type="body" sz="quarter" idx="13"/>
          </p:nvPr>
        </p:nvSpPr>
        <p:spPr/>
        <p:txBody>
          <a:bodyPr/>
          <a:lstStyle/>
          <a:p>
            <a:r>
              <a:rPr lang="en-US" dirty="0"/>
              <a:t>Reinforcement Learning: Baseline Agents</a:t>
            </a:r>
          </a:p>
        </p:txBody>
      </p:sp>
      <mc:AlternateContent xmlns:mc="http://schemas.openxmlformats.org/markup-compatibility/2006">
        <mc:Choice xmlns:a14="http://schemas.microsoft.com/office/drawing/2010/main" Requires="a14">
          <p:sp>
            <p:nvSpPr>
              <p:cNvPr id="5" name="Text Placeholder 2">
                <a:extLst>
                  <a:ext uri="{FF2B5EF4-FFF2-40B4-BE49-F238E27FC236}">
                    <a16:creationId xmlns:a16="http://schemas.microsoft.com/office/drawing/2014/main" id="{7080B6E6-3FE1-4372-9A1E-264AF6E185AB}"/>
                  </a:ext>
                </a:extLst>
              </p:cNvPr>
              <p:cNvSpPr>
                <a:spLocks noGrp="1"/>
              </p:cNvSpPr>
              <p:nvPr>
                <p:ph type="body" sz="quarter" idx="14"/>
              </p:nvPr>
            </p:nvSpPr>
            <p:spPr>
              <a:xfrm>
                <a:off x="304800" y="1066800"/>
                <a:ext cx="8077200" cy="5029200"/>
              </a:xfrm>
            </p:spPr>
            <p:txBody>
              <a:bodyPr/>
              <a:lstStyle/>
              <a:p>
                <a:pPr marL="0" indent="0"/>
                <a:r>
                  <a:rPr lang="en-US" dirty="0"/>
                  <a:t>DNN with parameters </a:t>
                </a:r>
                <a14:m>
                  <m:oMath xmlns:m="http://schemas.openxmlformats.org/officeDocument/2006/math">
                    <m:r>
                      <a:rPr lang="en-US" i="1" dirty="0" smtClean="0">
                        <a:latin typeface="Cambria Math" panose="02040503050406030204" pitchFamily="18" charset="0"/>
                        <a:ea typeface="Cambria Math" panose="02040503050406030204" pitchFamily="18" charset="0"/>
                      </a:rPr>
                      <m:t>𝜃</m:t>
                    </m:r>
                  </m:oMath>
                </a14:m>
                <a:r>
                  <a:rPr lang="en-US" dirty="0"/>
                  <a:t>, which defines a policy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ea typeface="Cambria Math" panose="02040503050406030204" pitchFamily="18" charset="0"/>
                          </a:rPr>
                          <m:t>𝜃</m:t>
                        </m:r>
                      </m:sub>
                    </m:sSub>
                  </m:oMath>
                </a14:m>
                <a:r>
                  <a:rPr lang="en-US" dirty="0"/>
                  <a:t>. At time step </a:t>
                </a:r>
                <a14:m>
                  <m:oMath xmlns:m="http://schemas.openxmlformats.org/officeDocument/2006/math">
                    <m:r>
                      <a:rPr lang="en-US" i="1" dirty="0" smtClean="0">
                        <a:latin typeface="Cambria Math" panose="02040503050406030204" pitchFamily="18" charset="0"/>
                      </a:rPr>
                      <m:t>𝑡</m:t>
                    </m:r>
                  </m:oMath>
                </a14:m>
                <a:r>
                  <a:rPr lang="en-US" dirty="0"/>
                  <a:t> the agent receives observations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𝑠</m:t>
                        </m:r>
                      </m:e>
                      <m:sub>
                        <m:r>
                          <a:rPr lang="en-US" i="1" dirty="0" smtClean="0">
                            <a:latin typeface="Cambria Math" panose="02040503050406030204" pitchFamily="18" charset="0"/>
                          </a:rPr>
                          <m:t>𝑡</m:t>
                        </m:r>
                      </m:sub>
                    </m:sSub>
                  </m:oMath>
                </a14:m>
                <a:r>
                  <a:rPr lang="en-US" dirty="0"/>
                  <a:t>, selects an action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𝑎</m:t>
                        </m:r>
                      </m:e>
                      <m:sub>
                        <m:r>
                          <a:rPr lang="en-US" i="1" dirty="0" smtClean="0">
                            <a:latin typeface="Cambria Math" panose="02040503050406030204" pitchFamily="18" charset="0"/>
                          </a:rPr>
                          <m:t>𝑡</m:t>
                        </m:r>
                      </m:sub>
                    </m:sSub>
                  </m:oMath>
                </a14:m>
                <a:r>
                  <a:rPr lang="en-US" dirty="0"/>
                  <a:t> with probability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ea typeface="Cambria Math" panose="02040503050406030204" pitchFamily="18" charset="0"/>
                          </a:rPr>
                          <m:t>𝜃</m:t>
                        </m:r>
                      </m:sub>
                    </m:sSub>
                    <m:d>
                      <m:dPr>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𝑡</m:t>
                            </m:r>
                          </m:sub>
                        </m:sSub>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oMath>
                </a14:m>
                <a:r>
                  <a:rPr lang="en-US" dirty="0"/>
                  <a:t>, and then receives a reward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𝑟</m:t>
                        </m:r>
                      </m:e>
                      <m:sub>
                        <m:r>
                          <a:rPr lang="en-US" i="1" dirty="0" smtClean="0">
                            <a:latin typeface="Cambria Math" panose="02040503050406030204" pitchFamily="18" charset="0"/>
                          </a:rPr>
                          <m:t>𝑡</m:t>
                        </m:r>
                      </m:sub>
                    </m:sSub>
                  </m:oMath>
                </a14:m>
                <a:r>
                  <a:rPr lang="en-US" dirty="0"/>
                  <a:t> from the environment.</a:t>
                </a:r>
              </a:p>
              <a:p>
                <a:pPr marL="0" indent="0"/>
                <a:endParaRPr lang="en-US" dirty="0"/>
              </a:p>
              <a:p>
                <a:pPr marL="0" indent="0"/>
                <a:r>
                  <a:rPr lang="en-US" dirty="0"/>
                  <a:t>maximize the return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m:t>
                        </m:r>
                      </m:sup>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𝛾</m:t>
                            </m:r>
                          </m:e>
                          <m:sup>
                            <m:r>
                              <a:rPr lang="en-US" b="0" i="1" smtClean="0">
                                <a:latin typeface="Cambria Math" panose="02040503050406030204" pitchFamily="18" charset="0"/>
                                <a:ea typeface="Cambria Math" panose="02040503050406030204" pitchFamily="18" charset="0"/>
                              </a:rPr>
                              <m:t>𝑘</m:t>
                            </m:r>
                          </m:sup>
                        </m:sSup>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+1</m:t>
                            </m:r>
                          </m:sub>
                        </m:sSub>
                      </m:e>
                    </m:nary>
                  </m:oMath>
                </a14:m>
                <a:r>
                  <a:rPr lang="en-US" dirty="0"/>
                  <a:t> , where </a:t>
                </a:r>
                <a14:m>
                  <m:oMath xmlns:m="http://schemas.openxmlformats.org/officeDocument/2006/math">
                    <m:r>
                      <a:rPr lang="en-US" i="1">
                        <a:latin typeface="Cambria Math" panose="02040503050406030204" pitchFamily="18" charset="0"/>
                        <a:ea typeface="Cambria Math" panose="02040503050406030204" pitchFamily="18" charset="0"/>
                      </a:rPr>
                      <m:t>𝛾</m:t>
                    </m:r>
                  </m:oMath>
                </a14:m>
                <a:r>
                  <a:rPr lang="en-US" dirty="0"/>
                  <a:t> is a discount factor</a:t>
                </a:r>
              </a:p>
              <a:p>
                <a:pPr marL="0" indent="0"/>
                <a:endParaRPr lang="en-US" dirty="0"/>
              </a:p>
              <a:p>
                <a:pPr marL="0" indent="0"/>
                <a:r>
                  <a:rPr lang="en-US" dirty="0"/>
                  <a:t>The parameters of the policy are learned using Asynchronous Advantage Actor Critic (A3C). This is a policy gradient method, which performs an approximate gradient ascent on </a:t>
                </a:r>
                <a14:m>
                  <m:oMath xmlns:m="http://schemas.openxmlformats.org/officeDocument/2006/math">
                    <m:r>
                      <a:rPr lang="en-US" i="1" smtClean="0">
                        <a:latin typeface="Cambria Math" panose="02040503050406030204" pitchFamily="18" charset="0"/>
                        <a:ea typeface="Cambria Math" panose="02040503050406030204" pitchFamily="18" charset="0"/>
                      </a:rPr>
                      <m:t>𝔼</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oMath>
                </a14:m>
                <a:r>
                  <a:rPr lang="en-US" dirty="0"/>
                  <a:t>. The A3C gradient is defined as follows:</a:t>
                </a:r>
              </a:p>
              <a:p>
                <a:pPr marL="0" indent="0"/>
                <a:endParaRPr lang="en-US" dirty="0"/>
              </a:p>
              <a:p>
                <a:pPr marL="0" indent="0"/>
                <a14:m>
                  <m:oMathPara xmlns:m="http://schemas.openxmlformats.org/officeDocument/2006/math">
                    <m:oMathParaPr>
                      <m:jc m:val="centerGroup"/>
                    </m:oMathParaPr>
                    <m:oMath xmlns:m="http://schemas.openxmlformats.org/officeDocument/2006/math">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𝐺</m:t>
                              </m:r>
                            </m:e>
                            <m:sub>
                              <m:r>
                                <a:rPr lang="en-US" sz="1600" b="0" i="1" smtClean="0">
                                  <a:latin typeface="Cambria Math" panose="02040503050406030204" pitchFamily="18" charset="0"/>
                                </a:rPr>
                                <m:t>𝑡</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𝜃</m:t>
                              </m:r>
                            </m:sub>
                          </m:sSub>
                          <m:d>
                            <m:dPr>
                              <m:ctrlPr>
                                <a:rPr lang="en-US" sz="1600" b="0" i="1" smtClean="0">
                                  <a:latin typeface="Cambria Math" panose="02040503050406030204" pitchFamily="18" charset="0"/>
                                  <a:ea typeface="Cambria Math" panose="02040503050406030204" pitchFamily="18" charset="0"/>
                                </a:rPr>
                              </m:ctrlPr>
                            </m:dPr>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𝑠</m:t>
                                  </m:r>
                                </m:e>
                                <m:sub>
                                  <m:r>
                                    <a:rPr lang="en-US" sz="1600" b="0" i="1" smtClean="0">
                                      <a:latin typeface="Cambria Math" panose="02040503050406030204" pitchFamily="18" charset="0"/>
                                      <a:ea typeface="Cambria Math" panose="02040503050406030204" pitchFamily="18" charset="0"/>
                                    </a:rPr>
                                    <m:t>𝑡</m:t>
                                  </m:r>
                                </m:sub>
                              </m:sSub>
                            </m:e>
                          </m:d>
                        </m:e>
                      </m:d>
                      <m:sSub>
                        <m:sSubPr>
                          <m:ctrlPr>
                            <a:rPr lang="en-US" sz="1600" b="0" i="1" smtClean="0">
                              <a:latin typeface="Cambria Math" panose="02040503050406030204" pitchFamily="18" charset="0"/>
                              <a:ea typeface="Cambria Math" panose="02040503050406030204" pitchFamily="18" charset="0"/>
                            </a:rPr>
                          </m:ctrlPr>
                        </m:sSubPr>
                        <m:e>
                          <m:r>
                            <m:rPr>
                              <m:sty m:val="p"/>
                            </m:rPr>
                            <a:rPr lang="en-US" sz="1600" b="0" i="1" smtClean="0">
                              <a:latin typeface="Cambria Math" panose="02040503050406030204" pitchFamily="18" charset="0"/>
                              <a:ea typeface="Cambria Math" panose="02040503050406030204" pitchFamily="18" charset="0"/>
                            </a:rPr>
                            <m:t>∇</m:t>
                          </m:r>
                        </m:e>
                        <m:sub>
                          <m:r>
                            <a:rPr lang="en-US" sz="1600" b="0" i="1" smtClean="0">
                              <a:latin typeface="Cambria Math" panose="02040503050406030204" pitchFamily="18" charset="0"/>
                              <a:ea typeface="Cambria Math" panose="02040503050406030204" pitchFamily="18" charset="0"/>
                            </a:rPr>
                            <m:t>𝜃</m:t>
                          </m:r>
                        </m:sub>
                      </m:sSub>
                      <m:func>
                        <m:funcPr>
                          <m:ctrlPr>
                            <a:rPr lang="en-US" sz="1600" i="1">
                              <a:latin typeface="Cambria Math" panose="02040503050406030204" pitchFamily="18" charset="0"/>
                              <a:ea typeface="Cambria Math" panose="02040503050406030204" pitchFamily="18" charset="0"/>
                            </a:rPr>
                          </m:ctrlPr>
                        </m:funcPr>
                        <m:fName>
                          <m:r>
                            <m:rPr>
                              <m:sty m:val="p"/>
                            </m:rPr>
                            <a:rPr lang="en-US" sz="1600">
                              <a:latin typeface="Cambria Math" panose="02040503050406030204" pitchFamily="18" charset="0"/>
                              <a:ea typeface="Cambria Math" panose="02040503050406030204" pitchFamily="18" charset="0"/>
                            </a:rPr>
                            <m:t>log</m:t>
                          </m:r>
                        </m:fName>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𝜋</m:t>
                              </m:r>
                            </m:e>
                            <m:sub>
                              <m:r>
                                <a:rPr lang="en-US" sz="1600" i="1">
                                  <a:latin typeface="Cambria Math" panose="02040503050406030204" pitchFamily="18" charset="0"/>
                                  <a:ea typeface="Cambria Math" panose="02040503050406030204" pitchFamily="18" charset="0"/>
                                </a:rPr>
                                <m:t>𝜃</m:t>
                              </m:r>
                            </m:sub>
                          </m:sSub>
                          <m:d>
                            <m:dPr>
                              <m:ctrlPr>
                                <a:rPr lang="en-US" sz="1600" i="1">
                                  <a:latin typeface="Cambria Math" panose="02040503050406030204" pitchFamily="18" charset="0"/>
                                  <a:ea typeface="Cambria Math" panose="02040503050406030204" pitchFamily="18" charset="0"/>
                                </a:rPr>
                              </m:ctrlPr>
                            </m:dP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𝑎</m:t>
                                  </m:r>
                                </m:e>
                                <m:sub>
                                  <m:r>
                                    <a:rPr lang="en-US" sz="1600" i="1">
                                      <a:latin typeface="Cambria Math" panose="02040503050406030204" pitchFamily="18" charset="0"/>
                                      <a:ea typeface="Cambria Math" panose="02040503050406030204" pitchFamily="18" charset="0"/>
                                    </a:rPr>
                                    <m:t>𝑡</m:t>
                                  </m:r>
                                </m:sub>
                              </m:sSub>
                            </m:e>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𝑠</m:t>
                                  </m:r>
                                </m:e>
                                <m:sub>
                                  <m:r>
                                    <a:rPr lang="en-US" sz="1600" i="1">
                                      <a:latin typeface="Cambria Math" panose="02040503050406030204" pitchFamily="18" charset="0"/>
                                      <a:ea typeface="Cambria Math" panose="02040503050406030204" pitchFamily="18" charset="0"/>
                                    </a:rPr>
                                    <m:t>𝑡</m:t>
                                  </m:r>
                                </m:sub>
                              </m:sSub>
                            </m:e>
                          </m:d>
                        </m:e>
                      </m:func>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𝛽</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𝐺</m:t>
                              </m:r>
                            </m:e>
                            <m:sub>
                              <m:r>
                                <a:rPr lang="en-US" sz="1600" i="1">
                                  <a:latin typeface="Cambria Math" panose="02040503050406030204" pitchFamily="18" charset="0"/>
                                </a:rPr>
                                <m:t>𝑡</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𝑣</m:t>
                              </m:r>
                            </m:e>
                            <m:sub>
                              <m:r>
                                <a:rPr lang="en-US" sz="1600" i="1">
                                  <a:latin typeface="Cambria Math" panose="02040503050406030204" pitchFamily="18" charset="0"/>
                                  <a:ea typeface="Cambria Math" panose="02040503050406030204" pitchFamily="18" charset="0"/>
                                </a:rPr>
                                <m:t>𝜃</m:t>
                              </m:r>
                            </m:sub>
                          </m:sSub>
                          <m:d>
                            <m:dPr>
                              <m:ctrlPr>
                                <a:rPr lang="en-US" sz="1600" i="1">
                                  <a:latin typeface="Cambria Math" panose="02040503050406030204" pitchFamily="18" charset="0"/>
                                  <a:ea typeface="Cambria Math" panose="02040503050406030204" pitchFamily="18" charset="0"/>
                                </a:rPr>
                              </m:ctrlPr>
                            </m:dP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𝑠</m:t>
                                  </m:r>
                                </m:e>
                                <m:sub>
                                  <m:r>
                                    <a:rPr lang="en-US" sz="1600" i="1">
                                      <a:latin typeface="Cambria Math" panose="02040503050406030204" pitchFamily="18" charset="0"/>
                                      <a:ea typeface="Cambria Math" panose="02040503050406030204" pitchFamily="18" charset="0"/>
                                    </a:rPr>
                                    <m:t>𝑡</m:t>
                                  </m:r>
                                </m:sub>
                              </m:sSub>
                            </m:e>
                          </m:d>
                        </m:e>
                      </m:d>
                      <m:sSub>
                        <m:sSubPr>
                          <m:ctrlPr>
                            <a:rPr lang="en-US" sz="1600" i="1">
                              <a:latin typeface="Cambria Math" panose="02040503050406030204" pitchFamily="18" charset="0"/>
                              <a:ea typeface="Cambria Math" panose="02040503050406030204" pitchFamily="18" charset="0"/>
                            </a:rPr>
                          </m:ctrlPr>
                        </m:sSubPr>
                        <m:e>
                          <m:r>
                            <m:rPr>
                              <m:sty m:val="p"/>
                            </m:rPr>
                            <a:rPr lang="en-US" sz="1600" i="1">
                              <a:latin typeface="Cambria Math" panose="02040503050406030204" pitchFamily="18" charset="0"/>
                              <a:ea typeface="Cambria Math" panose="02040503050406030204" pitchFamily="18" charset="0"/>
                            </a:rPr>
                            <m:t>∇</m:t>
                          </m:r>
                        </m:e>
                        <m:sub>
                          <m:r>
                            <a:rPr lang="en-US" sz="1600" i="1">
                              <a:latin typeface="Cambria Math" panose="02040503050406030204" pitchFamily="18" charset="0"/>
                              <a:ea typeface="Cambria Math" panose="02040503050406030204" pitchFamily="18" charset="0"/>
                            </a:rPr>
                            <m:t>𝜃</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𝑣</m:t>
                          </m:r>
                        </m:e>
                        <m:sub>
                          <m:r>
                            <a:rPr lang="en-US" sz="1600" i="1">
                              <a:latin typeface="Cambria Math" panose="02040503050406030204" pitchFamily="18" charset="0"/>
                              <a:ea typeface="Cambria Math" panose="02040503050406030204" pitchFamily="18" charset="0"/>
                            </a:rPr>
                            <m:t>𝜃</m:t>
                          </m:r>
                        </m:sub>
                      </m:sSub>
                      <m:d>
                        <m:dPr>
                          <m:ctrlPr>
                            <a:rPr lang="en-US" sz="1600" i="1">
                              <a:latin typeface="Cambria Math" panose="02040503050406030204" pitchFamily="18" charset="0"/>
                              <a:ea typeface="Cambria Math" panose="02040503050406030204" pitchFamily="18" charset="0"/>
                            </a:rPr>
                          </m:ctrlPr>
                        </m:dP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𝑠</m:t>
                              </m:r>
                            </m:e>
                            <m:sub>
                              <m:r>
                                <a:rPr lang="en-US" sz="1600" i="1">
                                  <a:latin typeface="Cambria Math" panose="02040503050406030204" pitchFamily="18" charset="0"/>
                                  <a:ea typeface="Cambria Math" panose="02040503050406030204" pitchFamily="18" charset="0"/>
                                </a:rPr>
                                <m:t>𝑡</m:t>
                              </m:r>
                            </m:sub>
                          </m:sSub>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𝜂</m:t>
                      </m:r>
                      <m:nary>
                        <m:naryPr>
                          <m:chr m:val="∑"/>
                          <m:supHide m:val="on"/>
                          <m:ctrlPr>
                            <a:rPr lang="en-US" sz="1600" b="0" i="1" smtClean="0">
                              <a:latin typeface="Cambria Math" panose="02040503050406030204" pitchFamily="18" charset="0"/>
                              <a:ea typeface="Cambria Math" panose="02040503050406030204" pitchFamily="18" charset="0"/>
                            </a:rPr>
                          </m:ctrlPr>
                        </m:naryPr>
                        <m:sub>
                          <m:r>
                            <m:rPr>
                              <m:brk m:alnAt="7"/>
                            </m:rPr>
                            <a:rPr lang="en-US" sz="1600" b="0" i="1" smtClean="0">
                              <a:latin typeface="Cambria Math" panose="02040503050406030204" pitchFamily="18" charset="0"/>
                              <a:ea typeface="Cambria Math" panose="02040503050406030204" pitchFamily="18" charset="0"/>
                            </a:rPr>
                            <m:t>𝑎</m:t>
                          </m:r>
                        </m:sub>
                        <m:sup/>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𝜋</m:t>
                              </m:r>
                            </m:e>
                            <m:sub>
                              <m:r>
                                <a:rPr lang="en-US" sz="1600" i="1">
                                  <a:latin typeface="Cambria Math" panose="02040503050406030204" pitchFamily="18" charset="0"/>
                                  <a:ea typeface="Cambria Math" panose="02040503050406030204" pitchFamily="18" charset="0"/>
                                </a:rPr>
                                <m:t>𝜃</m:t>
                              </m:r>
                            </m:sub>
                          </m:sSub>
                          <m:d>
                            <m:dPr>
                              <m:ctrlPr>
                                <a:rPr lang="en-US" sz="1600" i="1">
                                  <a:latin typeface="Cambria Math" panose="02040503050406030204" pitchFamily="18" charset="0"/>
                                  <a:ea typeface="Cambria Math" panose="02040503050406030204" pitchFamily="18" charset="0"/>
                                </a:rPr>
                              </m:ctrlPr>
                            </m:dP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𝑎</m:t>
                                  </m:r>
                                </m:e>
                                <m:sub>
                                  <m:r>
                                    <a:rPr lang="en-US" sz="1600" i="1">
                                      <a:latin typeface="Cambria Math" panose="02040503050406030204" pitchFamily="18" charset="0"/>
                                      <a:ea typeface="Cambria Math" panose="02040503050406030204" pitchFamily="18" charset="0"/>
                                    </a:rPr>
                                    <m:t>𝑡</m:t>
                                  </m:r>
                                </m:sub>
                              </m:sSub>
                            </m:e>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𝑠</m:t>
                                  </m:r>
                                </m:e>
                                <m:sub>
                                  <m:r>
                                    <a:rPr lang="en-US" sz="1600" i="1">
                                      <a:latin typeface="Cambria Math" panose="02040503050406030204" pitchFamily="18" charset="0"/>
                                      <a:ea typeface="Cambria Math" panose="02040503050406030204" pitchFamily="18" charset="0"/>
                                    </a:rPr>
                                    <m:t>𝑡</m:t>
                                  </m:r>
                                </m:sub>
                              </m:sSub>
                            </m:e>
                          </m:d>
                          <m:func>
                            <m:funcPr>
                              <m:ctrlPr>
                                <a:rPr lang="en-US" sz="1600" i="1">
                                  <a:latin typeface="Cambria Math" panose="02040503050406030204" pitchFamily="18" charset="0"/>
                                  <a:ea typeface="Cambria Math" panose="02040503050406030204" pitchFamily="18" charset="0"/>
                                </a:rPr>
                              </m:ctrlPr>
                            </m:funcPr>
                            <m:fName>
                              <m:r>
                                <m:rPr>
                                  <m:sty m:val="p"/>
                                </m:rPr>
                                <a:rPr lang="en-US" sz="1600">
                                  <a:latin typeface="Cambria Math" panose="02040503050406030204" pitchFamily="18" charset="0"/>
                                  <a:ea typeface="Cambria Math" panose="02040503050406030204" pitchFamily="18" charset="0"/>
                                </a:rPr>
                                <m:t>log</m:t>
                              </m:r>
                            </m:fName>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𝜋</m:t>
                                  </m:r>
                                </m:e>
                                <m:sub>
                                  <m:r>
                                    <a:rPr lang="en-US" sz="1600" i="1">
                                      <a:latin typeface="Cambria Math" panose="02040503050406030204" pitchFamily="18" charset="0"/>
                                      <a:ea typeface="Cambria Math" panose="02040503050406030204" pitchFamily="18" charset="0"/>
                                    </a:rPr>
                                    <m:t>𝜃</m:t>
                                  </m:r>
                                </m:sub>
                              </m:sSub>
                              <m:d>
                                <m:dPr>
                                  <m:ctrlPr>
                                    <a:rPr lang="en-US" sz="1600" i="1">
                                      <a:latin typeface="Cambria Math" panose="02040503050406030204" pitchFamily="18" charset="0"/>
                                      <a:ea typeface="Cambria Math" panose="02040503050406030204" pitchFamily="18" charset="0"/>
                                    </a:rPr>
                                  </m:ctrlPr>
                                </m:dP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𝑎</m:t>
                                      </m:r>
                                    </m:e>
                                    <m:sub>
                                      <m:r>
                                        <a:rPr lang="en-US" sz="1600" i="1">
                                          <a:latin typeface="Cambria Math" panose="02040503050406030204" pitchFamily="18" charset="0"/>
                                          <a:ea typeface="Cambria Math" panose="02040503050406030204" pitchFamily="18" charset="0"/>
                                        </a:rPr>
                                        <m:t>𝑡</m:t>
                                      </m:r>
                                    </m:sub>
                                  </m:sSub>
                                </m:e>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𝑠</m:t>
                                      </m:r>
                                    </m:e>
                                    <m:sub>
                                      <m:r>
                                        <a:rPr lang="en-US" sz="1600" i="1">
                                          <a:latin typeface="Cambria Math" panose="02040503050406030204" pitchFamily="18" charset="0"/>
                                          <a:ea typeface="Cambria Math" panose="02040503050406030204" pitchFamily="18" charset="0"/>
                                        </a:rPr>
                                        <m:t>𝑡</m:t>
                                      </m:r>
                                    </m:sub>
                                  </m:sSub>
                                </m:e>
                              </m:d>
                            </m:e>
                          </m:func>
                        </m:e>
                      </m:nary>
                    </m:oMath>
                  </m:oMathPara>
                </a14:m>
                <a:endParaRPr lang="en-US" sz="1600" dirty="0"/>
              </a:p>
              <a:p>
                <a:pPr marL="0" indent="0"/>
                <a:endParaRPr lang="en-US" sz="1600" dirty="0"/>
              </a:p>
              <a:p>
                <a:pPr marL="0" indent="0"/>
                <a:endParaRPr lang="en-US" sz="1600" dirty="0"/>
              </a:p>
              <a:p>
                <a:pPr marL="0" indent="0"/>
                <a:endParaRPr lang="en-US" sz="1600" dirty="0"/>
              </a:p>
              <a:p>
                <a:pPr marL="0" indent="0"/>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e>
                    </m:d>
                    <m:r>
                      <a:rPr lang="en-US" i="1">
                        <a:latin typeface="Cambria Math" panose="02040503050406030204" pitchFamily="18" charset="0"/>
                        <a:ea typeface="Cambria Math" panose="02040503050406030204" pitchFamily="18" charset="0"/>
                      </a:rPr>
                      <m:t> </m:t>
                    </m:r>
                  </m:oMath>
                </a14:m>
                <a:r>
                  <a:rPr lang="en-US" dirty="0"/>
                  <a:t>is a value function estimate of </a:t>
                </a:r>
                <a14:m>
                  <m:oMath xmlns:m="http://schemas.openxmlformats.org/officeDocument/2006/math">
                    <m:r>
                      <a:rPr lang="en-US" sz="1600" i="1">
                        <a:latin typeface="Cambria Math" panose="02040503050406030204" pitchFamily="18" charset="0"/>
                        <a:ea typeface="Cambria Math" panose="02040503050406030204" pitchFamily="18" charset="0"/>
                      </a:rPr>
                      <m:t>𝔼</m:t>
                    </m:r>
                    <m:d>
                      <m:dPr>
                        <m:begChr m:val="["/>
                        <m:endChr m:val="]"/>
                        <m:ctrlPr>
                          <a:rPr lang="en-US" sz="1600" i="1">
                            <a:latin typeface="Cambria Math" panose="02040503050406030204" pitchFamily="18" charset="0"/>
                            <a:ea typeface="Cambria Math" panose="02040503050406030204" pitchFamily="18" charset="0"/>
                          </a:rPr>
                        </m:ctrlPr>
                      </m:dP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𝐺</m:t>
                            </m:r>
                          </m:e>
                          <m:sub>
                            <m:r>
                              <a:rPr lang="en-US" sz="1600" i="1">
                                <a:latin typeface="Cambria Math" panose="02040503050406030204" pitchFamily="18" charset="0"/>
                                <a:ea typeface="Cambria Math" panose="02040503050406030204" pitchFamily="18" charset="0"/>
                              </a:rPr>
                              <m:t>𝑡</m:t>
                            </m:r>
                          </m:sub>
                        </m:sSub>
                      </m:e>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𝑠</m:t>
                            </m:r>
                          </m:e>
                          <m:sub>
                            <m:r>
                              <a:rPr lang="en-US" sz="1600" b="0" i="1" smtClean="0">
                                <a:latin typeface="Cambria Math" panose="02040503050406030204" pitchFamily="18" charset="0"/>
                                <a:ea typeface="Cambria Math" panose="02040503050406030204" pitchFamily="18" charset="0"/>
                              </a:rPr>
                              <m:t>𝑡</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𝑠</m:t>
                        </m:r>
                      </m:e>
                    </m:d>
                  </m:oMath>
                </a14:m>
                <a:r>
                  <a:rPr lang="en-US" sz="1600" dirty="0"/>
                  <a:t> </a:t>
                </a:r>
                <a:r>
                  <a:rPr lang="en-US" dirty="0"/>
                  <a:t>produced by the network</a:t>
                </a:r>
                <a:r>
                  <a:rPr lang="en-US" sz="1600" dirty="0"/>
                  <a:t>, n-step return used in place of full;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𝐺</m:t>
                        </m:r>
                      </m:e>
                      <m:sub>
                        <m:r>
                          <a:rPr lang="en-US" sz="1600" i="1">
                            <a:latin typeface="Cambria Math" panose="02040503050406030204" pitchFamily="18" charset="0"/>
                          </a:rPr>
                          <m:t>𝑡</m:t>
                        </m:r>
                      </m:sub>
                    </m:sSub>
                    <m:nary>
                      <m:naryPr>
                        <m:chr m:val="∑"/>
                        <m:ctrlPr>
                          <a:rPr lang="en-US" sz="1600" i="1">
                            <a:latin typeface="Cambria Math" panose="02040503050406030204" pitchFamily="18" charset="0"/>
                          </a:rPr>
                        </m:ctrlPr>
                      </m:naryPr>
                      <m:sub>
                        <m:r>
                          <m:rPr>
                            <m:brk m:alnAt="23"/>
                          </m:rPr>
                          <a:rPr lang="en-US" sz="1600" i="1">
                            <a:latin typeface="Cambria Math" panose="02040503050406030204" pitchFamily="18" charset="0"/>
                          </a:rPr>
                          <m:t>𝑘</m:t>
                        </m:r>
                        <m:r>
                          <a:rPr lang="en-US" sz="1600" i="1">
                            <a:latin typeface="Cambria Math" panose="02040503050406030204" pitchFamily="18" charset="0"/>
                          </a:rPr>
                          <m:t>=0</m:t>
                        </m:r>
                      </m:sub>
                      <m:sup>
                        <m:r>
                          <a:rPr lang="en-US" sz="1600" b="0" i="1" smtClean="0">
                            <a:latin typeface="Cambria Math" panose="02040503050406030204" pitchFamily="18" charset="0"/>
                            <a:ea typeface="Cambria Math" panose="02040503050406030204" pitchFamily="18" charset="0"/>
                          </a:rPr>
                          <m:t>𝑛</m:t>
                        </m:r>
                      </m:sup>
                      <m:e>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𝛾</m:t>
                            </m:r>
                          </m:e>
                          <m:sup>
                            <m:r>
                              <a:rPr lang="en-US" sz="1600" i="1">
                                <a:latin typeface="Cambria Math" panose="02040503050406030204" pitchFamily="18" charset="0"/>
                                <a:ea typeface="Cambria Math" panose="02040503050406030204" pitchFamily="18" charset="0"/>
                              </a:rPr>
                              <m:t>𝑘</m:t>
                            </m:r>
                          </m:sup>
                        </m:sSup>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𝑟</m:t>
                            </m:r>
                          </m:e>
                          <m:sub>
                            <m:r>
                              <a:rPr lang="en-US" sz="1600" i="1">
                                <a:latin typeface="Cambria Math" panose="02040503050406030204" pitchFamily="18" charset="0"/>
                                <a:ea typeface="Cambria Math" panose="02040503050406030204" pitchFamily="18" charset="0"/>
                              </a:rPr>
                              <m:t>𝑡</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𝑘</m:t>
                            </m:r>
                            <m:r>
                              <a:rPr lang="en-US" sz="1600" i="1">
                                <a:latin typeface="Cambria Math" panose="02040503050406030204" pitchFamily="18" charset="0"/>
                                <a:ea typeface="Cambria Math" panose="02040503050406030204" pitchFamily="18" charset="0"/>
                              </a:rPr>
                              <m:t>+1</m:t>
                            </m:r>
                          </m:sub>
                        </m:sSub>
                        <m:r>
                          <a:rPr lang="en-US" sz="1600" b="0" i="1" smtClean="0">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𝛾</m:t>
                            </m:r>
                          </m:e>
                          <m:sup>
                            <m:r>
                              <a:rPr lang="en-US" sz="1600" i="1">
                                <a:latin typeface="Cambria Math" panose="02040503050406030204" pitchFamily="18" charset="0"/>
                                <a:ea typeface="Cambria Math" panose="02040503050406030204" pitchFamily="18" charset="0"/>
                              </a:rPr>
                              <m:t>𝑘</m:t>
                            </m:r>
                          </m:sup>
                        </m:sSup>
                        <m:sSub>
                          <m:sSubPr>
                            <m:ctrlPr>
                              <a:rPr lang="en-US" sz="1600" i="1">
                                <a:latin typeface="Cambria Math" panose="02040503050406030204" pitchFamily="18" charset="0"/>
                              </a:rPr>
                            </m:ctrlPr>
                          </m:sSubPr>
                          <m:e>
                            <m:r>
                              <a:rPr lang="en-US" sz="1600" i="1">
                                <a:latin typeface="Cambria Math" panose="02040503050406030204" pitchFamily="18" charset="0"/>
                              </a:rPr>
                              <m:t>𝑣</m:t>
                            </m:r>
                          </m:e>
                          <m:sub>
                            <m:r>
                              <a:rPr lang="en-US" sz="1600" i="1">
                                <a:latin typeface="Cambria Math" panose="02040503050406030204" pitchFamily="18" charset="0"/>
                                <a:ea typeface="Cambria Math" panose="02040503050406030204" pitchFamily="18" charset="0"/>
                              </a:rPr>
                              <m:t>𝜃</m:t>
                            </m:r>
                          </m:sub>
                        </m:sSub>
                        <m:d>
                          <m:dPr>
                            <m:ctrlPr>
                              <a:rPr lang="en-US" sz="1600" i="1">
                                <a:latin typeface="Cambria Math" panose="02040503050406030204" pitchFamily="18" charset="0"/>
                                <a:ea typeface="Cambria Math" panose="02040503050406030204" pitchFamily="18" charset="0"/>
                              </a:rPr>
                            </m:ctrlPr>
                          </m:dP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𝑠</m:t>
                                </m:r>
                              </m:e>
                              <m:sub>
                                <m:r>
                                  <a:rPr lang="en-US" sz="1600" i="1">
                                    <a:latin typeface="Cambria Math" panose="02040503050406030204" pitchFamily="18" charset="0"/>
                                    <a:ea typeface="Cambria Math" panose="02040503050406030204" pitchFamily="18" charset="0"/>
                                  </a:rPr>
                                  <m:t>𝑡</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sub>
                            </m:sSub>
                          </m:e>
                        </m:d>
                      </m:e>
                    </m:nary>
                  </m:oMath>
                </a14:m>
                <a:endParaRPr lang="en-US" sz="1600" dirty="0"/>
              </a:p>
            </p:txBody>
          </p:sp>
        </mc:Choice>
        <mc:Fallback>
          <p:sp>
            <p:nvSpPr>
              <p:cNvPr id="5" name="Text Placeholder 2">
                <a:extLst>
                  <a:ext uri="{FF2B5EF4-FFF2-40B4-BE49-F238E27FC236}">
                    <a16:creationId xmlns:a16="http://schemas.microsoft.com/office/drawing/2014/main" id="{7080B6E6-3FE1-4372-9A1E-264AF6E185AB}"/>
                  </a:ext>
                </a:extLst>
              </p:cNvPr>
              <p:cNvSpPr>
                <a:spLocks noGrp="1" noRot="1" noChangeAspect="1" noMove="1" noResize="1" noEditPoints="1" noAdjustHandles="1" noChangeArrowheads="1" noChangeShapeType="1" noTextEdit="1"/>
              </p:cNvSpPr>
              <p:nvPr>
                <p:ph type="body" sz="quarter" idx="14"/>
              </p:nvPr>
            </p:nvSpPr>
            <p:spPr>
              <a:xfrm>
                <a:off x="304800" y="1066800"/>
                <a:ext cx="8077200" cy="5029200"/>
              </a:xfrm>
              <a:blipFill>
                <a:blip r:embed="rId2"/>
                <a:stretch>
                  <a:fillRect l="-604" t="-606" r="-604" b="-14424"/>
                </a:stretch>
              </a:blipFill>
            </p:spPr>
            <p:txBody>
              <a:bodyPr/>
              <a:lstStyle/>
              <a:p>
                <a:r>
                  <a:rPr lang="en-US">
                    <a:noFill/>
                  </a:rPr>
                  <a:t> </a:t>
                </a:r>
              </a:p>
            </p:txBody>
          </p:sp>
        </mc:Fallback>
      </mc:AlternateContent>
      <p:sp>
        <p:nvSpPr>
          <p:cNvPr id="3" name="Right Brace 2">
            <a:extLst>
              <a:ext uri="{FF2B5EF4-FFF2-40B4-BE49-F238E27FC236}">
                <a16:creationId xmlns:a16="http://schemas.microsoft.com/office/drawing/2014/main" id="{4DEA512E-69BB-45A4-BBEF-0180E52224C7}"/>
              </a:ext>
            </a:extLst>
          </p:cNvPr>
          <p:cNvSpPr/>
          <p:nvPr/>
        </p:nvSpPr>
        <p:spPr>
          <a:xfrm rot="5400000">
            <a:off x="1714500" y="3517174"/>
            <a:ext cx="304800" cy="25146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ight Brace 5">
            <a:extLst>
              <a:ext uri="{FF2B5EF4-FFF2-40B4-BE49-F238E27FC236}">
                <a16:creationId xmlns:a16="http://schemas.microsoft.com/office/drawing/2014/main" id="{C8291BD4-5211-4E58-906E-FD344BFE59E3}"/>
              </a:ext>
            </a:extLst>
          </p:cNvPr>
          <p:cNvSpPr/>
          <p:nvPr/>
        </p:nvSpPr>
        <p:spPr>
          <a:xfrm rot="5400000">
            <a:off x="6781506" y="3555274"/>
            <a:ext cx="304800" cy="2438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BD6A98F9-F567-42DF-8C53-338CDFDE4D45}"/>
              </a:ext>
            </a:extLst>
          </p:cNvPr>
          <p:cNvSpPr/>
          <p:nvPr/>
        </p:nvSpPr>
        <p:spPr>
          <a:xfrm rot="5400000">
            <a:off x="4250159" y="3745774"/>
            <a:ext cx="304800" cy="2057400"/>
          </a:xfrm>
          <a:prstGeom prst="rightBrace">
            <a:avLst>
              <a:gd name="adj1" fmla="val 16905"/>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ectangle 8">
            <a:extLst>
              <a:ext uri="{FF2B5EF4-FFF2-40B4-BE49-F238E27FC236}">
                <a16:creationId xmlns:a16="http://schemas.microsoft.com/office/drawing/2014/main" id="{724A3AFF-C838-4F0D-9FDB-9B33807F9EA7}"/>
              </a:ext>
            </a:extLst>
          </p:cNvPr>
          <p:cNvSpPr/>
          <p:nvPr/>
        </p:nvSpPr>
        <p:spPr>
          <a:xfrm>
            <a:off x="1081493" y="4911719"/>
            <a:ext cx="1570815" cy="369332"/>
          </a:xfrm>
          <a:prstGeom prst="rect">
            <a:avLst/>
          </a:prstGeom>
        </p:spPr>
        <p:txBody>
          <a:bodyPr wrap="none">
            <a:spAutoFit/>
          </a:bodyPr>
          <a:lstStyle/>
          <a:p>
            <a:r>
              <a:rPr lang="en-US" dirty="0"/>
              <a:t>policy gradient</a:t>
            </a:r>
          </a:p>
        </p:txBody>
      </p:sp>
      <p:sp>
        <p:nvSpPr>
          <p:cNvPr id="12" name="Rectangle 11">
            <a:extLst>
              <a:ext uri="{FF2B5EF4-FFF2-40B4-BE49-F238E27FC236}">
                <a16:creationId xmlns:a16="http://schemas.microsoft.com/office/drawing/2014/main" id="{F4A343C5-D78F-47BB-A0B5-1F4FEFABC623}"/>
              </a:ext>
            </a:extLst>
          </p:cNvPr>
          <p:cNvSpPr/>
          <p:nvPr/>
        </p:nvSpPr>
        <p:spPr>
          <a:xfrm>
            <a:off x="3116246" y="4911719"/>
            <a:ext cx="2572627" cy="369332"/>
          </a:xfrm>
          <a:prstGeom prst="rect">
            <a:avLst/>
          </a:prstGeom>
        </p:spPr>
        <p:txBody>
          <a:bodyPr wrap="none">
            <a:spAutoFit/>
          </a:bodyPr>
          <a:lstStyle/>
          <a:p>
            <a:r>
              <a:rPr lang="en-US" dirty="0"/>
              <a:t>value estimation gradient</a:t>
            </a:r>
          </a:p>
        </p:txBody>
      </p:sp>
      <p:sp>
        <p:nvSpPr>
          <p:cNvPr id="14" name="Rectangle 13">
            <a:extLst>
              <a:ext uri="{FF2B5EF4-FFF2-40B4-BE49-F238E27FC236}">
                <a16:creationId xmlns:a16="http://schemas.microsoft.com/office/drawing/2014/main" id="{C519DF24-F070-4917-A66C-099D0933FF4C}"/>
              </a:ext>
            </a:extLst>
          </p:cNvPr>
          <p:cNvSpPr/>
          <p:nvPr/>
        </p:nvSpPr>
        <p:spPr>
          <a:xfrm>
            <a:off x="5802795" y="4911719"/>
            <a:ext cx="2262222" cy="369332"/>
          </a:xfrm>
          <a:prstGeom prst="rect">
            <a:avLst/>
          </a:prstGeom>
        </p:spPr>
        <p:txBody>
          <a:bodyPr wrap="none">
            <a:spAutoFit/>
          </a:bodyPr>
          <a:lstStyle/>
          <a:p>
            <a:r>
              <a:rPr lang="en-US" dirty="0"/>
              <a:t>entropy regularization</a:t>
            </a:r>
          </a:p>
        </p:txBody>
      </p:sp>
    </p:spTree>
    <p:extLst>
      <p:ext uri="{BB962C8B-B14F-4D97-AF65-F5344CB8AC3E}">
        <p14:creationId xmlns:p14="http://schemas.microsoft.com/office/powerpoint/2010/main" val="25757211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0A5B62-4040-4525-9399-B6D65C7228E8}"/>
              </a:ext>
            </a:extLst>
          </p:cNvPr>
          <p:cNvSpPr>
            <a:spLocks noGrp="1"/>
          </p:cNvSpPr>
          <p:nvPr>
            <p:ph type="body" sz="quarter" idx="13"/>
          </p:nvPr>
        </p:nvSpPr>
        <p:spPr/>
        <p:txBody>
          <a:bodyPr/>
          <a:lstStyle/>
          <a:p>
            <a:r>
              <a:rPr lang="en-US" dirty="0"/>
              <a:t>Network architectures</a:t>
            </a:r>
          </a:p>
        </p:txBody>
      </p:sp>
      <p:pic>
        <p:nvPicPr>
          <p:cNvPr id="4" name="Picture 3">
            <a:extLst>
              <a:ext uri="{FF2B5EF4-FFF2-40B4-BE49-F238E27FC236}">
                <a16:creationId xmlns:a16="http://schemas.microsoft.com/office/drawing/2014/main" id="{94A50DB0-1CA6-427A-9409-E3B6AD4CBE75}"/>
              </a:ext>
            </a:extLst>
          </p:cNvPr>
          <p:cNvPicPr>
            <a:picLocks noChangeAspect="1"/>
          </p:cNvPicPr>
          <p:nvPr/>
        </p:nvPicPr>
        <p:blipFill>
          <a:blip r:embed="rId2"/>
          <a:stretch>
            <a:fillRect/>
          </a:stretch>
        </p:blipFill>
        <p:spPr>
          <a:xfrm>
            <a:off x="182880" y="1064619"/>
            <a:ext cx="4297680" cy="3314522"/>
          </a:xfrm>
          <a:prstGeom prst="rect">
            <a:avLst/>
          </a:prstGeom>
        </p:spPr>
      </p:pic>
      <p:pic>
        <p:nvPicPr>
          <p:cNvPr id="8" name="Picture 7">
            <a:extLst>
              <a:ext uri="{FF2B5EF4-FFF2-40B4-BE49-F238E27FC236}">
                <a16:creationId xmlns:a16="http://schemas.microsoft.com/office/drawing/2014/main" id="{BD2DAAE4-1667-4A74-A4C6-06A2BAE6E484}"/>
              </a:ext>
            </a:extLst>
          </p:cNvPr>
          <p:cNvPicPr>
            <a:picLocks noChangeAspect="1"/>
          </p:cNvPicPr>
          <p:nvPr/>
        </p:nvPicPr>
        <p:blipFill>
          <a:blip r:embed="rId3"/>
          <a:stretch>
            <a:fillRect/>
          </a:stretch>
        </p:blipFill>
        <p:spPr>
          <a:xfrm>
            <a:off x="4480560" y="1165525"/>
            <a:ext cx="4297680" cy="3112711"/>
          </a:xfrm>
          <a:prstGeom prst="rect">
            <a:avLst/>
          </a:prstGeom>
        </p:spPr>
      </p:pic>
      <p:sp>
        <p:nvSpPr>
          <p:cNvPr id="11" name="Rectangle 10">
            <a:extLst>
              <a:ext uri="{FF2B5EF4-FFF2-40B4-BE49-F238E27FC236}">
                <a16:creationId xmlns:a16="http://schemas.microsoft.com/office/drawing/2014/main" id="{94F10C18-F31C-44A6-9226-E680F1B0A7FF}"/>
              </a:ext>
            </a:extLst>
          </p:cNvPr>
          <p:cNvSpPr/>
          <p:nvPr/>
        </p:nvSpPr>
        <p:spPr>
          <a:xfrm>
            <a:off x="1295400" y="4191000"/>
            <a:ext cx="1317733" cy="369332"/>
          </a:xfrm>
          <a:prstGeom prst="rect">
            <a:avLst/>
          </a:prstGeom>
        </p:spPr>
        <p:txBody>
          <a:bodyPr wrap="none">
            <a:spAutoFit/>
          </a:bodyPr>
          <a:lstStyle/>
          <a:p>
            <a:r>
              <a:rPr lang="en-US" dirty="0"/>
              <a:t>(a) Atari-net</a:t>
            </a:r>
          </a:p>
        </p:txBody>
      </p:sp>
      <p:sp>
        <p:nvSpPr>
          <p:cNvPr id="15" name="Rectangle 14">
            <a:extLst>
              <a:ext uri="{FF2B5EF4-FFF2-40B4-BE49-F238E27FC236}">
                <a16:creationId xmlns:a16="http://schemas.microsoft.com/office/drawing/2014/main" id="{4120218D-D521-4565-9C0A-0ADCF5DED782}"/>
              </a:ext>
            </a:extLst>
          </p:cNvPr>
          <p:cNvSpPr/>
          <p:nvPr/>
        </p:nvSpPr>
        <p:spPr>
          <a:xfrm>
            <a:off x="5926643" y="4191000"/>
            <a:ext cx="1405513" cy="369332"/>
          </a:xfrm>
          <a:prstGeom prst="rect">
            <a:avLst/>
          </a:prstGeom>
        </p:spPr>
        <p:txBody>
          <a:bodyPr wrap="none">
            <a:spAutoFit/>
          </a:bodyPr>
          <a:lstStyle/>
          <a:p>
            <a:r>
              <a:rPr lang="en-US" dirty="0"/>
              <a:t>(b) </a:t>
            </a:r>
            <a:r>
              <a:rPr lang="en-US" dirty="0" err="1"/>
              <a:t>FullyConv</a:t>
            </a:r>
            <a:endParaRPr lang="en-US" dirty="0"/>
          </a:p>
        </p:txBody>
      </p:sp>
      <p:sp>
        <p:nvSpPr>
          <p:cNvPr id="18" name="Rectangle 17">
            <a:extLst>
              <a:ext uri="{FF2B5EF4-FFF2-40B4-BE49-F238E27FC236}">
                <a16:creationId xmlns:a16="http://schemas.microsoft.com/office/drawing/2014/main" id="{EF0494F2-6A21-41A3-98ED-BA25D2501437}"/>
              </a:ext>
            </a:extLst>
          </p:cNvPr>
          <p:cNvSpPr/>
          <p:nvPr/>
        </p:nvSpPr>
        <p:spPr>
          <a:xfrm>
            <a:off x="270246" y="837628"/>
            <a:ext cx="7578353" cy="338554"/>
          </a:xfrm>
          <a:prstGeom prst="rect">
            <a:avLst/>
          </a:prstGeom>
        </p:spPr>
        <p:txBody>
          <a:bodyPr wrap="square">
            <a:spAutoFit/>
          </a:bodyPr>
          <a:lstStyle/>
          <a:p>
            <a:r>
              <a:rPr lang="en-US" sz="1600" dirty="0"/>
              <a:t>Network architectures of the basic agents considered in the paper.</a:t>
            </a:r>
          </a:p>
        </p:txBody>
      </p:sp>
      <mc:AlternateContent xmlns:mc="http://schemas.openxmlformats.org/markup-compatibility/2006">
        <mc:Choice xmlns:a14="http://schemas.microsoft.com/office/drawing/2010/main" Requires="a14">
          <p:sp>
            <p:nvSpPr>
              <p:cNvPr id="19" name="Rectangle 18">
                <a:extLst>
                  <a:ext uri="{FF2B5EF4-FFF2-40B4-BE49-F238E27FC236}">
                    <a16:creationId xmlns:a16="http://schemas.microsoft.com/office/drawing/2014/main" id="{A45B526D-192C-4467-A818-B63450CC6AAC}"/>
                  </a:ext>
                </a:extLst>
              </p:cNvPr>
              <p:cNvSpPr/>
              <p:nvPr/>
            </p:nvSpPr>
            <p:spPr>
              <a:xfrm>
                <a:off x="211183" y="4560332"/>
                <a:ext cx="3903617" cy="2138919"/>
              </a:xfrm>
              <a:prstGeom prst="rect">
                <a:avLst/>
              </a:prstGeom>
            </p:spPr>
            <p:txBody>
              <a:bodyPr wrap="square">
                <a:spAutoFit/>
              </a:bodyPr>
              <a:lstStyle/>
              <a:p>
                <a:r>
                  <a:rPr lang="en-US" sz="1400" dirty="0">
                    <a:latin typeface="+mj-lt"/>
                  </a:rPr>
                  <a:t>two layers with 16, 32 filters of size 8, 4 and stride 4, 2 respectively. The non-spatial features vector is processed by a linear layer with a tanh non-linearity. The results are concatenated and sent through a linear layer with a </a:t>
                </a:r>
                <a:r>
                  <a:rPr lang="en-US" sz="1400" dirty="0" err="1">
                    <a:latin typeface="+mj-lt"/>
                  </a:rPr>
                  <a:t>ReLU</a:t>
                </a:r>
                <a:r>
                  <a:rPr lang="en-US" sz="1400" dirty="0">
                    <a:latin typeface="+mj-lt"/>
                  </a:rPr>
                  <a:t> activation. Finally, the resulting vector is then used as input to linear layers that output policies over the action function id </a:t>
                </a:r>
                <a14:m>
                  <m:oMath xmlns:m="http://schemas.openxmlformats.org/officeDocument/2006/math">
                    <m:sSup>
                      <m:sSupPr>
                        <m:ctrlPr>
                          <a:rPr lang="en-US" sz="1400" b="0" i="1" dirty="0" smtClean="0">
                            <a:latin typeface="+mj-lt"/>
                          </a:rPr>
                        </m:ctrlPr>
                      </m:sSupPr>
                      <m:e>
                        <m:r>
                          <a:rPr lang="en-US" sz="1400" i="1" dirty="0" smtClean="0">
                            <a:latin typeface="+mj-lt"/>
                          </a:rPr>
                          <m:t>𝑎</m:t>
                        </m:r>
                      </m:e>
                      <m:sup>
                        <m:r>
                          <a:rPr lang="en-US" sz="1400" i="1" dirty="0" smtClean="0">
                            <a:latin typeface="+mj-lt"/>
                          </a:rPr>
                          <m:t>0</m:t>
                        </m:r>
                      </m:sup>
                    </m:sSup>
                  </m:oMath>
                </a14:m>
                <a:r>
                  <a:rPr lang="en-US" sz="1400" dirty="0">
                    <a:latin typeface="+mj-lt"/>
                  </a:rPr>
                  <a:t> and each action-function argument </a:t>
                </a:r>
                <a14:m>
                  <m:oMath xmlns:m="http://schemas.openxmlformats.org/officeDocument/2006/math">
                    <m:sSubSup>
                      <m:sSubSupPr>
                        <m:ctrlPr>
                          <a:rPr lang="en-US" sz="1400" b="0" i="1" smtClean="0">
                            <a:latin typeface="+mj-lt"/>
                          </a:rPr>
                        </m:ctrlPr>
                      </m:sSubSupPr>
                      <m:e>
                        <m:d>
                          <m:dPr>
                            <m:begChr m:val="{"/>
                            <m:endChr m:val="}"/>
                            <m:ctrlPr>
                              <a:rPr lang="en-US" sz="1400" b="0" i="1" smtClean="0">
                                <a:latin typeface="+mj-lt"/>
                              </a:rPr>
                            </m:ctrlPr>
                          </m:dPr>
                          <m:e>
                            <m:sSup>
                              <m:sSupPr>
                                <m:ctrlPr>
                                  <a:rPr lang="en-US" sz="1400" b="0" i="1" smtClean="0">
                                    <a:latin typeface="+mj-lt"/>
                                  </a:rPr>
                                </m:ctrlPr>
                              </m:sSupPr>
                              <m:e>
                                <m:r>
                                  <a:rPr lang="en-US" sz="1400" b="0" i="1" smtClean="0">
                                    <a:latin typeface="+mj-lt"/>
                                  </a:rPr>
                                  <m:t>𝑎</m:t>
                                </m:r>
                              </m:e>
                              <m:sup>
                                <m:r>
                                  <a:rPr lang="en-US" sz="1400" b="0" i="1" smtClean="0">
                                    <a:latin typeface="+mj-lt"/>
                                  </a:rPr>
                                  <m:t>𝑙</m:t>
                                </m:r>
                              </m:sup>
                            </m:sSup>
                          </m:e>
                        </m:d>
                      </m:e>
                      <m:sub>
                        <m:r>
                          <a:rPr lang="en-US" sz="1400" b="0" i="1" smtClean="0">
                            <a:latin typeface="+mj-lt"/>
                          </a:rPr>
                          <m:t>𝑙</m:t>
                        </m:r>
                        <m:r>
                          <a:rPr lang="en-US" sz="1400" b="0" i="1" smtClean="0">
                            <a:latin typeface="+mj-lt"/>
                          </a:rPr>
                          <m:t>=0</m:t>
                        </m:r>
                      </m:sub>
                      <m:sup>
                        <m:r>
                          <a:rPr lang="en-US" sz="1400" b="0" i="1" smtClean="0">
                            <a:latin typeface="+mj-lt"/>
                          </a:rPr>
                          <m:t>𝐿</m:t>
                        </m:r>
                      </m:sup>
                    </m:sSubSup>
                  </m:oMath>
                </a14:m>
                <a:r>
                  <a:rPr lang="en-US" sz="1400" dirty="0">
                    <a:latin typeface="+mj-lt"/>
                  </a:rPr>
                  <a:t> independently.</a:t>
                </a:r>
              </a:p>
            </p:txBody>
          </p:sp>
        </mc:Choice>
        <mc:Fallback>
          <p:sp>
            <p:nvSpPr>
              <p:cNvPr id="19" name="Rectangle 18">
                <a:extLst>
                  <a:ext uri="{FF2B5EF4-FFF2-40B4-BE49-F238E27FC236}">
                    <a16:creationId xmlns:a16="http://schemas.microsoft.com/office/drawing/2014/main" id="{A45B526D-192C-4467-A818-B63450CC6AAC}"/>
                  </a:ext>
                </a:extLst>
              </p:cNvPr>
              <p:cNvSpPr>
                <a:spLocks noRot="1" noChangeAspect="1" noMove="1" noResize="1" noEditPoints="1" noAdjustHandles="1" noChangeArrowheads="1" noChangeShapeType="1" noTextEdit="1"/>
              </p:cNvSpPr>
              <p:nvPr/>
            </p:nvSpPr>
            <p:spPr>
              <a:xfrm>
                <a:off x="211183" y="4560332"/>
                <a:ext cx="3903617" cy="2138919"/>
              </a:xfrm>
              <a:prstGeom prst="rect">
                <a:avLst/>
              </a:prstGeom>
              <a:blipFill>
                <a:blip r:embed="rId4"/>
                <a:stretch>
                  <a:fillRect l="-469" t="-570" r="-313" b="-57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Rectangle 20">
                <a:extLst>
                  <a:ext uri="{FF2B5EF4-FFF2-40B4-BE49-F238E27FC236}">
                    <a16:creationId xmlns:a16="http://schemas.microsoft.com/office/drawing/2014/main" id="{E7307DE5-6877-4FF2-BA8B-060350643F55}"/>
                  </a:ext>
                </a:extLst>
              </p:cNvPr>
              <p:cNvSpPr/>
              <p:nvPr/>
            </p:nvSpPr>
            <p:spPr>
              <a:xfrm>
                <a:off x="4267201" y="4459427"/>
                <a:ext cx="4572000" cy="2246769"/>
              </a:xfrm>
              <a:prstGeom prst="rect">
                <a:avLst/>
              </a:prstGeom>
            </p:spPr>
            <p:txBody>
              <a:bodyPr wrap="square">
                <a:spAutoFit/>
              </a:bodyPr>
              <a:lstStyle/>
              <a:p>
                <a:r>
                  <a:rPr lang="en-US" sz="1400" dirty="0">
                    <a:latin typeface="+mj-lt"/>
                  </a:rPr>
                  <a:t>2-layer convolutional networks with 16; 32 filters of size 5 </a:t>
                </a:r>
                <a14:m>
                  <m:oMath xmlns:m="http://schemas.openxmlformats.org/officeDocument/2006/math">
                    <m:r>
                      <a:rPr lang="en-US" sz="1400" i="1" smtClean="0">
                        <a:latin typeface="+mj-lt"/>
                        <a:ea typeface="Cambria Math" panose="02040503050406030204" pitchFamily="18" charset="0"/>
                      </a:rPr>
                      <m:t>×</m:t>
                    </m:r>
                  </m:oMath>
                </a14:m>
                <a:r>
                  <a:rPr lang="en-US" sz="1400" dirty="0">
                    <a:latin typeface="+mj-lt"/>
                  </a:rPr>
                  <a:t> 5; 3 </a:t>
                </a:r>
                <a14:m>
                  <m:oMath xmlns:m="http://schemas.openxmlformats.org/officeDocument/2006/math">
                    <m:r>
                      <a:rPr lang="en-US" sz="1400" i="1">
                        <a:latin typeface="+mj-lt"/>
                        <a:ea typeface="Cambria Math" panose="02040503050406030204" pitchFamily="18" charset="0"/>
                      </a:rPr>
                      <m:t>×</m:t>
                    </m:r>
                  </m:oMath>
                </a14:m>
                <a:r>
                  <a:rPr lang="en-US" sz="1400" dirty="0">
                    <a:latin typeface="+mj-lt"/>
                  </a:rPr>
                  <a:t> 3 respectively. The state representation is then formed by the concatenation of the screen and </a:t>
                </a:r>
                <a:r>
                  <a:rPr lang="en-US" sz="1400" dirty="0" err="1">
                    <a:latin typeface="+mj-lt"/>
                  </a:rPr>
                  <a:t>minimap</a:t>
                </a:r>
                <a:r>
                  <a:rPr lang="en-US" sz="1400" dirty="0">
                    <a:latin typeface="+mj-lt"/>
                  </a:rPr>
                  <a:t> network outputs, as well as the broadcast vector statistics, along the channel dimension. the state representation is first passed through a fully-connected layer with 256 units and </a:t>
                </a:r>
                <a:r>
                  <a:rPr lang="en-US" sz="1400" dirty="0" err="1">
                    <a:latin typeface="+mj-lt"/>
                  </a:rPr>
                  <a:t>ReLU</a:t>
                </a:r>
                <a:r>
                  <a:rPr lang="en-US" sz="1400" dirty="0">
                    <a:latin typeface="+mj-lt"/>
                  </a:rPr>
                  <a:t> activations, followed by fully-connected linear layers. Finally, a policy over spatial actions is obtained using 1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mj-lt"/>
                  </a:rPr>
                  <a:t> 1 convolution of the state representation with a single output channel.</a:t>
                </a:r>
              </a:p>
            </p:txBody>
          </p:sp>
        </mc:Choice>
        <mc:Fallback>
          <p:sp>
            <p:nvSpPr>
              <p:cNvPr id="21" name="Rectangle 20">
                <a:extLst>
                  <a:ext uri="{FF2B5EF4-FFF2-40B4-BE49-F238E27FC236}">
                    <a16:creationId xmlns:a16="http://schemas.microsoft.com/office/drawing/2014/main" id="{E7307DE5-6877-4FF2-BA8B-060350643F55}"/>
                  </a:ext>
                </a:extLst>
              </p:cNvPr>
              <p:cNvSpPr>
                <a:spLocks noRot="1" noChangeAspect="1" noMove="1" noResize="1" noEditPoints="1" noAdjustHandles="1" noChangeArrowheads="1" noChangeShapeType="1" noTextEdit="1"/>
              </p:cNvSpPr>
              <p:nvPr/>
            </p:nvSpPr>
            <p:spPr>
              <a:xfrm>
                <a:off x="4267201" y="4459427"/>
                <a:ext cx="4572000" cy="2246769"/>
              </a:xfrm>
              <a:prstGeom prst="rect">
                <a:avLst/>
              </a:prstGeom>
              <a:blipFill>
                <a:blip r:embed="rId5"/>
                <a:stretch>
                  <a:fillRect l="-400" t="-543" b="-1902"/>
                </a:stretch>
              </a:blipFill>
            </p:spPr>
            <p:txBody>
              <a:bodyPr/>
              <a:lstStyle/>
              <a:p>
                <a:r>
                  <a:rPr lang="en-US">
                    <a:noFill/>
                  </a:rPr>
                  <a:t> </a:t>
                </a:r>
              </a:p>
            </p:txBody>
          </p:sp>
        </mc:Fallback>
      </mc:AlternateContent>
    </p:spTree>
    <p:extLst>
      <p:ext uri="{BB962C8B-B14F-4D97-AF65-F5344CB8AC3E}">
        <p14:creationId xmlns:p14="http://schemas.microsoft.com/office/powerpoint/2010/main" val="3047901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normAutofit/>
          </a:bodyPr>
          <a:lstStyle/>
          <a:p>
            <a:pPr fontAlgn="auto">
              <a:spcAft>
                <a:spcPts val="0"/>
              </a:spcAft>
              <a:defRPr/>
            </a:pPr>
            <a:r>
              <a:rPr lang="en-US" dirty="0">
                <a:ea typeface="+mn-ea"/>
                <a:cs typeface="+mn-cs"/>
              </a:rPr>
              <a:t>What is StarCraft II (SC2)</a:t>
            </a:r>
          </a:p>
        </p:txBody>
      </p:sp>
      <p:sp>
        <p:nvSpPr>
          <p:cNvPr id="4" name="Text Placeholder 3">
            <a:extLst>
              <a:ext uri="{FF2B5EF4-FFF2-40B4-BE49-F238E27FC236}">
                <a16:creationId xmlns:a16="http://schemas.microsoft.com/office/drawing/2014/main" id="{C803E510-A372-443E-80FE-DC7F4B47F4A9}"/>
              </a:ext>
            </a:extLst>
          </p:cNvPr>
          <p:cNvSpPr>
            <a:spLocks noGrp="1"/>
          </p:cNvSpPr>
          <p:nvPr>
            <p:ph type="body" sz="quarter" idx="14"/>
          </p:nvPr>
        </p:nvSpPr>
        <p:spPr/>
        <p:txBody>
          <a:bodyPr/>
          <a:lstStyle/>
          <a:p>
            <a:pPr>
              <a:buFont typeface="Arial" panose="020B0604020202020204" pitchFamily="34" charset="0"/>
              <a:buChar char="•"/>
            </a:pPr>
            <a:r>
              <a:rPr lang="en-US" sz="2000" dirty="0"/>
              <a:t>SC2 is a top down view real-time strategy game (continuous time)</a:t>
            </a:r>
          </a:p>
          <a:p>
            <a:pPr>
              <a:buFont typeface="Arial" panose="020B0604020202020204" pitchFamily="34" charset="0"/>
              <a:buChar char="•"/>
            </a:pPr>
            <a:r>
              <a:rPr lang="en-US" sz="2000" dirty="0"/>
              <a:t>Contains 3 Asymmetric factions</a:t>
            </a:r>
          </a:p>
          <a:p>
            <a:pPr>
              <a:buFont typeface="Arial" panose="020B0604020202020204" pitchFamily="34" charset="0"/>
              <a:buChar char="•"/>
            </a:pPr>
            <a:r>
              <a:rPr lang="en-US" sz="2000" dirty="0"/>
              <a:t>Each player plays as one faction</a:t>
            </a:r>
          </a:p>
          <a:p>
            <a:pPr>
              <a:buFont typeface="Arial" panose="020B0604020202020204" pitchFamily="34" charset="0"/>
              <a:buChar char="•"/>
            </a:pPr>
            <a:r>
              <a:rPr lang="en-US" sz="2000" dirty="0"/>
              <a:t>The simplistic typical multi-player game is a one on one total defeat game</a:t>
            </a:r>
          </a:p>
          <a:p>
            <a:pPr>
              <a:buFont typeface="Arial" panose="020B0604020202020204" pitchFamily="34" charset="0"/>
              <a:buChar char="•"/>
            </a:pPr>
            <a:r>
              <a:rPr lang="en-US" sz="2000" dirty="0"/>
              <a:t>Each player starts with a limited quantity of resources in stock, a base next to strategic resource deposits, and a number of their faction’s basic logistical units</a:t>
            </a:r>
          </a:p>
          <a:p>
            <a:pPr>
              <a:buFont typeface="Arial" panose="020B0604020202020204" pitchFamily="34" charset="0"/>
              <a:buChar char="•"/>
            </a:pPr>
            <a:r>
              <a:rPr lang="en-US" sz="2000" dirty="0"/>
              <a:t>Players must formulate a strategy that balances logistical and force generation requirements</a:t>
            </a:r>
          </a:p>
          <a:p>
            <a:pPr>
              <a:buFont typeface="Arial" panose="020B0604020202020204" pitchFamily="34" charset="0"/>
              <a:buChar char="•"/>
            </a:pPr>
            <a:r>
              <a:rPr lang="en-US" sz="2000" dirty="0"/>
              <a:t>The logistical requirements of many units force the construction of signature buildings presenting indications of a players strategy</a:t>
            </a:r>
          </a:p>
          <a:p>
            <a:pPr>
              <a:buFont typeface="Arial" panose="020B0604020202020204" pitchFamily="34" charset="0"/>
              <a:buChar char="•"/>
            </a:pPr>
            <a:r>
              <a:rPr lang="en-US" sz="2000" dirty="0"/>
              <a:t>Many unit types can be hard countered by specific other unit types, thus players with additional battlefield awareness have a tactical edge in implementing counterforce strategies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D33544-8306-49DD-B0B8-86C8C854A874}"/>
              </a:ext>
            </a:extLst>
          </p:cNvPr>
          <p:cNvSpPr>
            <a:spLocks noGrp="1"/>
          </p:cNvSpPr>
          <p:nvPr>
            <p:ph type="body" sz="quarter" idx="13"/>
          </p:nvPr>
        </p:nvSpPr>
        <p:spPr/>
        <p:txBody>
          <a:bodyPr/>
          <a:lstStyle/>
          <a:p>
            <a:r>
              <a:rPr lang="en-US" dirty="0"/>
              <a:t>Other Network architectures</a:t>
            </a:r>
          </a:p>
        </p:txBody>
      </p:sp>
      <p:sp>
        <p:nvSpPr>
          <p:cNvPr id="3" name="Text Placeholder 2">
            <a:extLst>
              <a:ext uri="{FF2B5EF4-FFF2-40B4-BE49-F238E27FC236}">
                <a16:creationId xmlns:a16="http://schemas.microsoft.com/office/drawing/2014/main" id="{8F5D92D9-6CA4-4B73-A3A0-DBAB96B37A5D}"/>
              </a:ext>
            </a:extLst>
          </p:cNvPr>
          <p:cNvSpPr>
            <a:spLocks noGrp="1"/>
          </p:cNvSpPr>
          <p:nvPr>
            <p:ph type="body" sz="quarter" idx="14"/>
          </p:nvPr>
        </p:nvSpPr>
        <p:spPr/>
        <p:txBody>
          <a:bodyPr/>
          <a:lstStyle/>
          <a:p>
            <a:r>
              <a:rPr lang="en-US" b="1" dirty="0" err="1"/>
              <a:t>FullyConv</a:t>
            </a:r>
            <a:r>
              <a:rPr lang="en-US" b="1" dirty="0"/>
              <a:t> LSTM Agent: </a:t>
            </a:r>
            <a:r>
              <a:rPr lang="en-US" dirty="0"/>
              <a:t>Both of the above baselines are feed-forward architectures and therefore have no memory. While this is sufficient for some tasks, we cannot expect it to be enough for the full complexity of StarCraft. Here we introduce a baseline architecture based on a convolutional LSTM. We follow the fully-convolutional agent’s pipeline described above and simply add a convolutional LSTM module after the </a:t>
            </a:r>
            <a:r>
              <a:rPr lang="en-US" dirty="0" err="1"/>
              <a:t>minimap</a:t>
            </a:r>
            <a:r>
              <a:rPr lang="en-US" dirty="0"/>
              <a:t> and screen feature channels are concatenated with the non-spatial features.</a:t>
            </a:r>
          </a:p>
          <a:p>
            <a:endParaRPr lang="en-US" dirty="0"/>
          </a:p>
          <a:p>
            <a:r>
              <a:rPr lang="en-US" b="1" dirty="0"/>
              <a:t>Random agents: </a:t>
            </a:r>
            <a:r>
              <a:rPr lang="en-US" dirty="0"/>
              <a:t>We use two random baselines. Random policy is an agent that picks uniformly at random among all valid actions, which highlights the difficulty of stumbling onto a successful episode in a very large action space. The random search baseline works by taking many independent, randomly </a:t>
            </a:r>
            <a:r>
              <a:rPr lang="en-US" dirty="0" err="1"/>
              <a:t>initialised</a:t>
            </a:r>
            <a:r>
              <a:rPr lang="en-US" dirty="0"/>
              <a:t> policy networks (with a low </a:t>
            </a:r>
            <a:r>
              <a:rPr lang="en-US" dirty="0" err="1"/>
              <a:t>softmax</a:t>
            </a:r>
            <a:r>
              <a:rPr lang="en-US" dirty="0"/>
              <a:t> temperature that induces near deterministic actions), evaluating each for 20 episodes and keeping the one with the highest mean score. This is complementary in that it samples in policy space rather than action space.</a:t>
            </a:r>
          </a:p>
        </p:txBody>
      </p:sp>
    </p:spTree>
    <p:extLst>
      <p:ext uri="{BB962C8B-B14F-4D97-AF65-F5344CB8AC3E}">
        <p14:creationId xmlns:p14="http://schemas.microsoft.com/office/powerpoint/2010/main" val="25991709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D33544-8306-49DD-B0B8-86C8C854A874}"/>
              </a:ext>
            </a:extLst>
          </p:cNvPr>
          <p:cNvSpPr>
            <a:spLocks noGrp="1"/>
          </p:cNvSpPr>
          <p:nvPr>
            <p:ph type="body" sz="quarter" idx="13"/>
          </p:nvPr>
        </p:nvSpPr>
        <p:spPr/>
        <p:txBody>
          <a:bodyPr/>
          <a:lstStyle/>
          <a:p>
            <a:r>
              <a:rPr lang="en-US" dirty="0"/>
              <a:t>Results</a:t>
            </a:r>
          </a:p>
        </p:txBody>
      </p:sp>
      <p:pic>
        <p:nvPicPr>
          <p:cNvPr id="6" name="Picture 5">
            <a:extLst>
              <a:ext uri="{FF2B5EF4-FFF2-40B4-BE49-F238E27FC236}">
                <a16:creationId xmlns:a16="http://schemas.microsoft.com/office/drawing/2014/main" id="{F3FC7651-5BCB-4BFA-9E57-D3ACA2AB394F}"/>
              </a:ext>
            </a:extLst>
          </p:cNvPr>
          <p:cNvPicPr>
            <a:picLocks noChangeAspect="1"/>
          </p:cNvPicPr>
          <p:nvPr/>
        </p:nvPicPr>
        <p:blipFill>
          <a:blip r:embed="rId2"/>
          <a:stretch>
            <a:fillRect/>
          </a:stretch>
        </p:blipFill>
        <p:spPr>
          <a:xfrm>
            <a:off x="457200" y="1080188"/>
            <a:ext cx="5669758" cy="1967812"/>
          </a:xfrm>
          <a:prstGeom prst="rect">
            <a:avLst/>
          </a:prstGeom>
        </p:spPr>
      </p:pic>
      <p:pic>
        <p:nvPicPr>
          <p:cNvPr id="7" name="Picture 6">
            <a:extLst>
              <a:ext uri="{FF2B5EF4-FFF2-40B4-BE49-F238E27FC236}">
                <a16:creationId xmlns:a16="http://schemas.microsoft.com/office/drawing/2014/main" id="{14D4171C-CDA8-4358-8155-C3879DB73CD7}"/>
              </a:ext>
            </a:extLst>
          </p:cNvPr>
          <p:cNvPicPr>
            <a:picLocks noChangeAspect="1"/>
          </p:cNvPicPr>
          <p:nvPr/>
        </p:nvPicPr>
        <p:blipFill>
          <a:blip r:embed="rId3"/>
          <a:stretch>
            <a:fillRect/>
          </a:stretch>
        </p:blipFill>
        <p:spPr>
          <a:xfrm>
            <a:off x="6477000" y="1669869"/>
            <a:ext cx="1676400" cy="681038"/>
          </a:xfrm>
          <a:prstGeom prst="rect">
            <a:avLst/>
          </a:prstGeom>
        </p:spPr>
      </p:pic>
      <mc:AlternateContent xmlns:mc="http://schemas.openxmlformats.org/markup-compatibility/2006">
        <mc:Choice xmlns:a14="http://schemas.microsoft.com/office/drawing/2010/main" Requires="a14">
          <p:sp>
            <p:nvSpPr>
              <p:cNvPr id="5" name="Text Placeholder 4">
                <a:extLst>
                  <a:ext uri="{FF2B5EF4-FFF2-40B4-BE49-F238E27FC236}">
                    <a16:creationId xmlns:a16="http://schemas.microsoft.com/office/drawing/2014/main" id="{993FC4FB-FF18-41F3-9DE7-33C145A09B17}"/>
                  </a:ext>
                </a:extLst>
              </p:cNvPr>
              <p:cNvSpPr>
                <a:spLocks noGrp="1"/>
              </p:cNvSpPr>
              <p:nvPr>
                <p:ph type="body" sz="quarter" idx="14"/>
              </p:nvPr>
            </p:nvSpPr>
            <p:spPr/>
            <p:txBody>
              <a:bodyPr/>
              <a:lstStyle/>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r>
                  <a:rPr lang="en-US" dirty="0"/>
                  <a:t>In A3C, we cut the trajectory and run backpropagation after K = 40 forward steps of a network or if a terminal signal is received. The optimization process runs 64 shared </a:t>
                </a:r>
                <a:r>
                  <a:rPr lang="en-US" dirty="0" err="1"/>
                  <a:t>RMSProp</a:t>
                </a:r>
                <a:r>
                  <a:rPr lang="en-US" dirty="0"/>
                  <a:t>. For each method, we ran 100 experiments, each using randomly sampled hyperparameters. Learning rate was sampled from a form(</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r>
                      <a:rPr lang="en-US" i="1">
                        <a:latin typeface="Cambria Math" panose="02040503050406030204" pitchFamily="18" charset="0"/>
                        <a:ea typeface="Cambria Math" panose="02040503050406030204" pitchFamily="18" charset="0"/>
                      </a:rPr>
                      <m:t> </m:t>
                    </m:r>
                  </m:oMath>
                </a14:m>
                <a:r>
                  <a:rPr lang="en-US" dirty="0"/>
                  <a:t>;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sup>
                    </m:sSup>
                  </m:oMath>
                </a14:m>
                <a:r>
                  <a:rPr lang="en-US" dirty="0"/>
                  <a:t>) interval. The learning rate was linearly annealed from a sampled value to half the initial rate for all agents. We use an independent entropy penalty of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sup>
                    </m:sSup>
                  </m:oMath>
                </a14:m>
                <a:r>
                  <a:rPr lang="en-US" dirty="0"/>
                  <a:t> for the action function and each action-function argument. We act at a fix rate every 8 game steps, which is equivalent to about three actions per second or 180 APM. </a:t>
                </a:r>
              </a:p>
            </p:txBody>
          </p:sp>
        </mc:Choice>
        <mc:Fallback>
          <p:sp>
            <p:nvSpPr>
              <p:cNvPr id="5" name="Text Placeholder 4">
                <a:extLst>
                  <a:ext uri="{FF2B5EF4-FFF2-40B4-BE49-F238E27FC236}">
                    <a16:creationId xmlns:a16="http://schemas.microsoft.com/office/drawing/2014/main" id="{993FC4FB-FF18-41F3-9DE7-33C145A09B17}"/>
                  </a:ext>
                </a:extLst>
              </p:cNvPr>
              <p:cNvSpPr>
                <a:spLocks noGrp="1" noRot="1" noChangeAspect="1" noMove="1" noResize="1" noEditPoints="1" noAdjustHandles="1" noChangeArrowheads="1" noChangeShapeType="1" noTextEdit="1"/>
              </p:cNvSpPr>
              <p:nvPr>
                <p:ph type="body" sz="quarter" idx="14"/>
              </p:nvPr>
            </p:nvSpPr>
            <p:spPr>
              <a:blipFill>
                <a:blip r:embed="rId4"/>
                <a:stretch>
                  <a:fillRect l="-604" r="-981"/>
                </a:stretch>
              </a:blipFill>
            </p:spPr>
            <p:txBody>
              <a:bodyPr/>
              <a:lstStyle/>
              <a:p>
                <a:r>
                  <a:rPr lang="en-US">
                    <a:noFill/>
                  </a:rPr>
                  <a:t> </a:t>
                </a:r>
              </a:p>
            </p:txBody>
          </p:sp>
        </mc:Fallback>
      </mc:AlternateContent>
    </p:spTree>
    <p:extLst>
      <p:ext uri="{BB962C8B-B14F-4D97-AF65-F5344CB8AC3E}">
        <p14:creationId xmlns:p14="http://schemas.microsoft.com/office/powerpoint/2010/main" val="1564182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D33544-8306-49DD-B0B8-86C8C854A874}"/>
              </a:ext>
            </a:extLst>
          </p:cNvPr>
          <p:cNvSpPr>
            <a:spLocks noGrp="1"/>
          </p:cNvSpPr>
          <p:nvPr>
            <p:ph type="body" sz="quarter" idx="13"/>
          </p:nvPr>
        </p:nvSpPr>
        <p:spPr/>
        <p:txBody>
          <a:bodyPr/>
          <a:lstStyle/>
          <a:p>
            <a:r>
              <a:rPr lang="en-US" dirty="0"/>
              <a:t>Results – Mini Games</a:t>
            </a:r>
          </a:p>
        </p:txBody>
      </p:sp>
      <p:pic>
        <p:nvPicPr>
          <p:cNvPr id="3" name="Picture 2">
            <a:extLst>
              <a:ext uri="{FF2B5EF4-FFF2-40B4-BE49-F238E27FC236}">
                <a16:creationId xmlns:a16="http://schemas.microsoft.com/office/drawing/2014/main" id="{3A6D95AF-2816-4106-BE36-8521E9DBE2B7}"/>
              </a:ext>
            </a:extLst>
          </p:cNvPr>
          <p:cNvPicPr>
            <a:picLocks noChangeAspect="1"/>
          </p:cNvPicPr>
          <p:nvPr/>
        </p:nvPicPr>
        <p:blipFill>
          <a:blip r:embed="rId3"/>
          <a:stretch>
            <a:fillRect/>
          </a:stretch>
        </p:blipFill>
        <p:spPr>
          <a:xfrm>
            <a:off x="215635" y="855618"/>
            <a:ext cx="2834640" cy="1945248"/>
          </a:xfrm>
          <a:prstGeom prst="rect">
            <a:avLst/>
          </a:prstGeom>
        </p:spPr>
      </p:pic>
      <p:pic>
        <p:nvPicPr>
          <p:cNvPr id="4" name="Picture 3">
            <a:extLst>
              <a:ext uri="{FF2B5EF4-FFF2-40B4-BE49-F238E27FC236}">
                <a16:creationId xmlns:a16="http://schemas.microsoft.com/office/drawing/2014/main" id="{B0B1C4C1-F896-4083-ACAB-E3ACC1380E9A}"/>
              </a:ext>
            </a:extLst>
          </p:cNvPr>
          <p:cNvPicPr>
            <a:picLocks noChangeAspect="1"/>
          </p:cNvPicPr>
          <p:nvPr/>
        </p:nvPicPr>
        <p:blipFill>
          <a:blip r:embed="rId4"/>
          <a:stretch>
            <a:fillRect/>
          </a:stretch>
        </p:blipFill>
        <p:spPr>
          <a:xfrm>
            <a:off x="3070499" y="874643"/>
            <a:ext cx="2834640" cy="1907198"/>
          </a:xfrm>
          <a:prstGeom prst="rect">
            <a:avLst/>
          </a:prstGeom>
        </p:spPr>
      </p:pic>
      <p:pic>
        <p:nvPicPr>
          <p:cNvPr id="8" name="Picture 7">
            <a:extLst>
              <a:ext uri="{FF2B5EF4-FFF2-40B4-BE49-F238E27FC236}">
                <a16:creationId xmlns:a16="http://schemas.microsoft.com/office/drawing/2014/main" id="{035C8AD6-0920-4C5D-AD91-424CCD7BD3C8}"/>
              </a:ext>
            </a:extLst>
          </p:cNvPr>
          <p:cNvPicPr>
            <a:picLocks noChangeAspect="1"/>
          </p:cNvPicPr>
          <p:nvPr/>
        </p:nvPicPr>
        <p:blipFill>
          <a:blip r:embed="rId5"/>
          <a:stretch>
            <a:fillRect/>
          </a:stretch>
        </p:blipFill>
        <p:spPr>
          <a:xfrm>
            <a:off x="5925363" y="880186"/>
            <a:ext cx="2834640" cy="1896112"/>
          </a:xfrm>
          <a:prstGeom prst="rect">
            <a:avLst/>
          </a:prstGeom>
        </p:spPr>
      </p:pic>
      <p:pic>
        <p:nvPicPr>
          <p:cNvPr id="9" name="Picture 8">
            <a:extLst>
              <a:ext uri="{FF2B5EF4-FFF2-40B4-BE49-F238E27FC236}">
                <a16:creationId xmlns:a16="http://schemas.microsoft.com/office/drawing/2014/main" id="{9F9A0677-4152-4925-9F6B-6D195D3E23E9}"/>
              </a:ext>
            </a:extLst>
          </p:cNvPr>
          <p:cNvPicPr>
            <a:picLocks noChangeAspect="1"/>
          </p:cNvPicPr>
          <p:nvPr/>
        </p:nvPicPr>
        <p:blipFill>
          <a:blip r:embed="rId6"/>
          <a:stretch>
            <a:fillRect/>
          </a:stretch>
        </p:blipFill>
        <p:spPr>
          <a:xfrm>
            <a:off x="235859" y="2938807"/>
            <a:ext cx="2834640" cy="1886583"/>
          </a:xfrm>
          <a:prstGeom prst="rect">
            <a:avLst/>
          </a:prstGeom>
        </p:spPr>
      </p:pic>
      <p:pic>
        <p:nvPicPr>
          <p:cNvPr id="10" name="Picture 9">
            <a:extLst>
              <a:ext uri="{FF2B5EF4-FFF2-40B4-BE49-F238E27FC236}">
                <a16:creationId xmlns:a16="http://schemas.microsoft.com/office/drawing/2014/main" id="{6AA7F3CC-BDAE-4854-BD2F-7E5ACA6478D0}"/>
              </a:ext>
            </a:extLst>
          </p:cNvPr>
          <p:cNvPicPr>
            <a:picLocks noChangeAspect="1"/>
          </p:cNvPicPr>
          <p:nvPr/>
        </p:nvPicPr>
        <p:blipFill>
          <a:blip r:embed="rId7"/>
          <a:stretch>
            <a:fillRect/>
          </a:stretch>
        </p:blipFill>
        <p:spPr>
          <a:xfrm>
            <a:off x="3070499" y="2927049"/>
            <a:ext cx="2834640" cy="1910097"/>
          </a:xfrm>
          <a:prstGeom prst="rect">
            <a:avLst/>
          </a:prstGeom>
        </p:spPr>
      </p:pic>
      <p:pic>
        <p:nvPicPr>
          <p:cNvPr id="11" name="Picture 10">
            <a:extLst>
              <a:ext uri="{FF2B5EF4-FFF2-40B4-BE49-F238E27FC236}">
                <a16:creationId xmlns:a16="http://schemas.microsoft.com/office/drawing/2014/main" id="{8E62D0F5-AA0C-478F-8CEE-5BBD7CC414E6}"/>
              </a:ext>
            </a:extLst>
          </p:cNvPr>
          <p:cNvPicPr>
            <a:picLocks noChangeAspect="1"/>
          </p:cNvPicPr>
          <p:nvPr/>
        </p:nvPicPr>
        <p:blipFill>
          <a:blip r:embed="rId8"/>
          <a:stretch>
            <a:fillRect/>
          </a:stretch>
        </p:blipFill>
        <p:spPr>
          <a:xfrm>
            <a:off x="5905139" y="2950448"/>
            <a:ext cx="2834640" cy="1863298"/>
          </a:xfrm>
          <a:prstGeom prst="rect">
            <a:avLst/>
          </a:prstGeom>
        </p:spPr>
      </p:pic>
      <p:pic>
        <p:nvPicPr>
          <p:cNvPr id="12" name="Picture 11">
            <a:extLst>
              <a:ext uri="{FF2B5EF4-FFF2-40B4-BE49-F238E27FC236}">
                <a16:creationId xmlns:a16="http://schemas.microsoft.com/office/drawing/2014/main" id="{F6CBB594-4295-488F-8FAF-AC669EB7E42B}"/>
              </a:ext>
            </a:extLst>
          </p:cNvPr>
          <p:cNvPicPr>
            <a:picLocks noChangeAspect="1"/>
          </p:cNvPicPr>
          <p:nvPr/>
        </p:nvPicPr>
        <p:blipFill>
          <a:blip r:embed="rId9"/>
          <a:stretch>
            <a:fillRect/>
          </a:stretch>
        </p:blipFill>
        <p:spPr>
          <a:xfrm>
            <a:off x="381000" y="4883726"/>
            <a:ext cx="2834640" cy="1933369"/>
          </a:xfrm>
          <a:prstGeom prst="rect">
            <a:avLst/>
          </a:prstGeom>
        </p:spPr>
      </p:pic>
      <p:pic>
        <p:nvPicPr>
          <p:cNvPr id="13" name="Picture 12">
            <a:extLst>
              <a:ext uri="{FF2B5EF4-FFF2-40B4-BE49-F238E27FC236}">
                <a16:creationId xmlns:a16="http://schemas.microsoft.com/office/drawing/2014/main" id="{691AA9E9-EB7E-436D-AE2A-5B98373A27FA}"/>
              </a:ext>
            </a:extLst>
          </p:cNvPr>
          <p:cNvPicPr>
            <a:picLocks noChangeAspect="1"/>
          </p:cNvPicPr>
          <p:nvPr/>
        </p:nvPicPr>
        <p:blipFill>
          <a:blip r:embed="rId10"/>
          <a:stretch>
            <a:fillRect/>
          </a:stretch>
        </p:blipFill>
        <p:spPr>
          <a:xfrm>
            <a:off x="3429000" y="5989662"/>
            <a:ext cx="2743200" cy="694394"/>
          </a:xfrm>
          <a:prstGeom prst="rect">
            <a:avLst/>
          </a:prstGeom>
        </p:spPr>
      </p:pic>
      <p:sp>
        <p:nvSpPr>
          <p:cNvPr id="15" name="Rectangle 14">
            <a:extLst>
              <a:ext uri="{FF2B5EF4-FFF2-40B4-BE49-F238E27FC236}">
                <a16:creationId xmlns:a16="http://schemas.microsoft.com/office/drawing/2014/main" id="{6C182690-7B43-4DD5-823D-87F97FA7FB8E}"/>
              </a:ext>
            </a:extLst>
          </p:cNvPr>
          <p:cNvSpPr/>
          <p:nvPr/>
        </p:nvSpPr>
        <p:spPr>
          <a:xfrm>
            <a:off x="3335383" y="5066332"/>
            <a:ext cx="5424620" cy="923330"/>
          </a:xfrm>
          <a:prstGeom prst="rect">
            <a:avLst/>
          </a:prstGeom>
        </p:spPr>
        <p:txBody>
          <a:bodyPr wrap="square">
            <a:spAutoFit/>
          </a:bodyPr>
          <a:lstStyle/>
          <a:p>
            <a:r>
              <a:rPr lang="en-US" dirty="0"/>
              <a:t>Note: The faint lines show all 100 runs with different hyper-parameters, the solid line is the run with the best mean. Lines are smoothed for improved visibility.</a:t>
            </a:r>
          </a:p>
        </p:txBody>
      </p:sp>
    </p:spTree>
    <p:extLst>
      <p:ext uri="{BB962C8B-B14F-4D97-AF65-F5344CB8AC3E}">
        <p14:creationId xmlns:p14="http://schemas.microsoft.com/office/powerpoint/2010/main" val="37035792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0A5B62-4040-4525-9399-B6D65C7228E8}"/>
              </a:ext>
            </a:extLst>
          </p:cNvPr>
          <p:cNvSpPr>
            <a:spLocks noGrp="1"/>
          </p:cNvSpPr>
          <p:nvPr>
            <p:ph type="body" sz="quarter" idx="13"/>
          </p:nvPr>
        </p:nvSpPr>
        <p:spPr/>
        <p:txBody>
          <a:bodyPr/>
          <a:lstStyle/>
          <a:p>
            <a:r>
              <a:rPr lang="en-US" dirty="0"/>
              <a:t>Links</a:t>
            </a:r>
          </a:p>
        </p:txBody>
      </p:sp>
      <p:sp>
        <p:nvSpPr>
          <p:cNvPr id="5" name="Text Placeholder 2">
            <a:extLst>
              <a:ext uri="{FF2B5EF4-FFF2-40B4-BE49-F238E27FC236}">
                <a16:creationId xmlns:a16="http://schemas.microsoft.com/office/drawing/2014/main" id="{7080B6E6-3FE1-4372-9A1E-264AF6E185AB}"/>
              </a:ext>
            </a:extLst>
          </p:cNvPr>
          <p:cNvSpPr>
            <a:spLocks noGrp="1"/>
          </p:cNvSpPr>
          <p:nvPr>
            <p:ph type="body" sz="quarter" idx="14"/>
          </p:nvPr>
        </p:nvSpPr>
        <p:spPr>
          <a:xfrm>
            <a:off x="304800" y="1066800"/>
            <a:ext cx="8077200" cy="5029200"/>
          </a:xfrm>
        </p:spPr>
        <p:txBody>
          <a:bodyPr/>
          <a:lstStyle/>
          <a:p>
            <a:r>
              <a:rPr lang="en-US" dirty="0"/>
              <a:t>StarCraft II Overview:</a:t>
            </a:r>
          </a:p>
          <a:p>
            <a:r>
              <a:rPr lang="en-US" dirty="0">
                <a:hlinkClick r:id="rId2"/>
              </a:rPr>
              <a:t>http://us.battle.net/sc2/en/game/guide/gameplay-overview</a:t>
            </a:r>
            <a:endParaRPr lang="en-US" dirty="0"/>
          </a:p>
          <a:p>
            <a:endParaRPr lang="en-US" dirty="0"/>
          </a:p>
          <a:p>
            <a:r>
              <a:rPr lang="en-US" dirty="0"/>
              <a:t>StarCraft II API:</a:t>
            </a:r>
          </a:p>
          <a:p>
            <a:r>
              <a:rPr lang="en-US" dirty="0">
                <a:hlinkClick r:id="rId3"/>
              </a:rPr>
              <a:t>https://github.com/Blizzard/s2client-proto</a:t>
            </a:r>
            <a:endParaRPr lang="en-US" dirty="0"/>
          </a:p>
          <a:p>
            <a:endParaRPr lang="en-US" dirty="0"/>
          </a:p>
          <a:p>
            <a:r>
              <a:rPr lang="en-US" dirty="0"/>
              <a:t>PySC2:</a:t>
            </a:r>
          </a:p>
          <a:p>
            <a:r>
              <a:rPr lang="en-US" dirty="0">
                <a:hlinkClick r:id="rId4"/>
              </a:rPr>
              <a:t>https://github.com/deepmind/pysc2</a:t>
            </a:r>
            <a:endParaRPr lang="en-US" dirty="0"/>
          </a:p>
          <a:p>
            <a:endParaRPr lang="en-US" dirty="0"/>
          </a:p>
          <a:p>
            <a:r>
              <a:rPr lang="en-US" dirty="0"/>
              <a:t>DeepMind’s First Paper on SC2LE:</a:t>
            </a:r>
          </a:p>
          <a:p>
            <a:r>
              <a:rPr lang="en-US" dirty="0">
                <a:hlinkClick r:id="rId5"/>
              </a:rPr>
              <a:t>https://arxiv.org/pdf/1708.04782.pdf</a:t>
            </a:r>
            <a:endParaRPr lang="en-US" dirty="0"/>
          </a:p>
          <a:p>
            <a:endParaRPr lang="en-US" dirty="0"/>
          </a:p>
          <a:p>
            <a:r>
              <a:rPr lang="en-US" dirty="0"/>
              <a:t>Presentation given at Big Data Spain:</a:t>
            </a:r>
          </a:p>
          <a:p>
            <a:r>
              <a:rPr lang="en-US" dirty="0">
                <a:hlinkClick r:id="rId6"/>
              </a:rPr>
              <a:t>https://www.youtube.com/watch?v=Xq_8WTiWb2M</a:t>
            </a:r>
            <a:endParaRPr lang="en-US" dirty="0"/>
          </a:p>
          <a:p>
            <a:endParaRPr lang="en-US" dirty="0"/>
          </a:p>
        </p:txBody>
      </p:sp>
    </p:spTree>
    <p:extLst>
      <p:ext uri="{BB962C8B-B14F-4D97-AF65-F5344CB8AC3E}">
        <p14:creationId xmlns:p14="http://schemas.microsoft.com/office/powerpoint/2010/main" val="12913264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04800" y="381000"/>
            <a:ext cx="8077200" cy="457200"/>
          </a:xfrm>
        </p:spPr>
        <p:txBody>
          <a:bodyPr>
            <a:normAutofit/>
          </a:bodyPr>
          <a:lstStyle/>
          <a:p>
            <a:pPr marL="0" indent="0" eaLnBrk="1" fontAlgn="auto" hangingPunct="1">
              <a:spcAft>
                <a:spcPts val="0"/>
              </a:spcAft>
              <a:defRPr/>
            </a:pPr>
            <a:r>
              <a:rPr lang="en-US" dirty="0">
                <a:ea typeface="+mn-ea"/>
                <a:cs typeface="+mn-cs"/>
              </a:rPr>
              <a:t>Questions?</a:t>
            </a:r>
          </a:p>
        </p:txBody>
      </p:sp>
      <p:pic>
        <p:nvPicPr>
          <p:cNvPr id="2050" name="Picture 2" descr="http://www.fullhdwpp.com/wp-content/uploads/Physics-Classroom-Chalkboard-with-Quantum-Physics_www.FullHDWpp.com_.jpg">
            <a:extLst>
              <a:ext uri="{FF2B5EF4-FFF2-40B4-BE49-F238E27FC236}">
                <a16:creationId xmlns:a16="http://schemas.microsoft.com/office/drawing/2014/main" id="{D34ACFAC-A09F-4F97-A061-05B249DA9B4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6200" y="1218182"/>
            <a:ext cx="8763000" cy="49291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9D60B47-0857-41C7-8A15-9861C661397B}"/>
              </a:ext>
            </a:extLst>
          </p:cNvPr>
          <p:cNvSpPr/>
          <p:nvPr/>
        </p:nvSpPr>
        <p:spPr>
          <a:xfrm>
            <a:off x="76200" y="609600"/>
            <a:ext cx="8763000" cy="6248400"/>
          </a:xfrm>
          <a:prstGeom prst="rect">
            <a:avLst/>
          </a:prstGeom>
          <a:solidFill>
            <a:srgbClr val="000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4A56BDF3-0B2F-4EE8-9029-79DDB34773B4}"/>
              </a:ext>
            </a:extLst>
          </p:cNvPr>
          <p:cNvSpPr>
            <a:spLocks noGrp="1"/>
          </p:cNvSpPr>
          <p:nvPr>
            <p:ph type="body" sz="quarter" idx="13"/>
          </p:nvPr>
        </p:nvSpPr>
        <p:spPr/>
        <p:txBody>
          <a:bodyPr/>
          <a:lstStyle/>
          <a:p>
            <a:r>
              <a:rPr lang="en-US" dirty="0"/>
              <a:t>What is SC2 – Will revisit again</a:t>
            </a:r>
          </a:p>
        </p:txBody>
      </p:sp>
      <p:pic>
        <p:nvPicPr>
          <p:cNvPr id="2052" name="Picture 4" descr="https://news-cdn.softpedia.com/images/news2/Quick-Look-StarCraft-2-Legacy-of-the-Void-with-Gameplay-Video-and-Screenshots-478570-5.jpg">
            <a:extLst>
              <a:ext uri="{FF2B5EF4-FFF2-40B4-BE49-F238E27FC236}">
                <a16:creationId xmlns:a16="http://schemas.microsoft.com/office/drawing/2014/main" id="{76BE32EF-87EF-4B02-907B-69D9B30C89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393892"/>
            <a:ext cx="8763000" cy="4930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821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20E8496-E4C9-481D-AD10-7EB825225D7B}"/>
              </a:ext>
            </a:extLst>
          </p:cNvPr>
          <p:cNvSpPr/>
          <p:nvPr/>
        </p:nvSpPr>
        <p:spPr>
          <a:xfrm>
            <a:off x="76200" y="609600"/>
            <a:ext cx="8763000" cy="6248400"/>
          </a:xfrm>
          <a:prstGeom prst="rect">
            <a:avLst/>
          </a:prstGeom>
          <a:solidFill>
            <a:srgbClr val="000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4A56BDF3-0B2F-4EE8-9029-79DDB34773B4}"/>
              </a:ext>
            </a:extLst>
          </p:cNvPr>
          <p:cNvSpPr>
            <a:spLocks noGrp="1"/>
          </p:cNvSpPr>
          <p:nvPr>
            <p:ph type="body" sz="quarter" idx="13"/>
          </p:nvPr>
        </p:nvSpPr>
        <p:spPr/>
        <p:txBody>
          <a:bodyPr/>
          <a:lstStyle/>
          <a:p>
            <a:r>
              <a:rPr lang="en-US" dirty="0"/>
              <a:t>UI OVERVIEW</a:t>
            </a:r>
          </a:p>
        </p:txBody>
      </p:sp>
      <p:pic>
        <p:nvPicPr>
          <p:cNvPr id="3074" name="Picture 2" descr="http://us.battle.net/sc2/static/images/game/guide/bg-ui-overview.jpg">
            <a:extLst>
              <a:ext uri="{FF2B5EF4-FFF2-40B4-BE49-F238E27FC236}">
                <a16:creationId xmlns:a16="http://schemas.microsoft.com/office/drawing/2014/main" id="{83F37F2D-1DCC-4E01-81C2-5C45100BF0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58" r="3558"/>
          <a:stretch/>
        </p:blipFill>
        <p:spPr bwMode="auto">
          <a:xfrm>
            <a:off x="152400" y="1265188"/>
            <a:ext cx="8610601" cy="489105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14F7DDC-F971-4C44-A66F-45BA3D342010}"/>
              </a:ext>
            </a:extLst>
          </p:cNvPr>
          <p:cNvSpPr/>
          <p:nvPr/>
        </p:nvSpPr>
        <p:spPr>
          <a:xfrm>
            <a:off x="304800" y="4572000"/>
            <a:ext cx="1981200" cy="1446550"/>
          </a:xfrm>
          <a:prstGeom prst="rect">
            <a:avLst/>
          </a:prstGeom>
        </p:spPr>
        <p:txBody>
          <a:bodyPr wrap="square">
            <a:spAutoFit/>
          </a:bodyPr>
          <a:lstStyle/>
          <a:p>
            <a:r>
              <a:rPr lang="en-US" b="1" cap="all" dirty="0">
                <a:solidFill>
                  <a:srgbClr val="AFDCF8"/>
                </a:solidFill>
                <a:latin typeface="Lucida Sans Unicode" panose="020B0602030504020204" pitchFamily="34" charset="0"/>
              </a:rPr>
              <a:t>MINIMAP</a:t>
            </a:r>
          </a:p>
          <a:p>
            <a:r>
              <a:rPr lang="en-US" sz="1400" dirty="0">
                <a:solidFill>
                  <a:srgbClr val="0C73AF"/>
                </a:solidFill>
                <a:latin typeface="Tahoma" panose="020B0604030504040204" pitchFamily="34" charset="0"/>
              </a:rPr>
              <a:t>The </a:t>
            </a:r>
            <a:r>
              <a:rPr lang="en-US" sz="1400" dirty="0" err="1">
                <a:solidFill>
                  <a:srgbClr val="0C73AF"/>
                </a:solidFill>
                <a:latin typeface="Tahoma" panose="020B0604030504040204" pitchFamily="34" charset="0"/>
              </a:rPr>
              <a:t>minimap</a:t>
            </a:r>
            <a:r>
              <a:rPr lang="en-US" sz="1400" dirty="0">
                <a:solidFill>
                  <a:srgbClr val="0C73AF"/>
                </a:solidFill>
                <a:latin typeface="Tahoma" panose="020B0604030504040204" pitchFamily="34" charset="0"/>
              </a:rPr>
              <a:t> on the left shows units, structures, terrain, resource deposits, and special buildings.</a:t>
            </a:r>
            <a:endParaRPr lang="en-US" sz="1400" b="0" i="0" dirty="0">
              <a:solidFill>
                <a:srgbClr val="0C73AF"/>
              </a:solidFill>
              <a:effectLst/>
              <a:latin typeface="Tahoma" panose="020B0604030504040204" pitchFamily="34" charset="0"/>
            </a:endParaRPr>
          </a:p>
        </p:txBody>
      </p:sp>
      <p:sp>
        <p:nvSpPr>
          <p:cNvPr id="4" name="Rectangle 3">
            <a:extLst>
              <a:ext uri="{FF2B5EF4-FFF2-40B4-BE49-F238E27FC236}">
                <a16:creationId xmlns:a16="http://schemas.microsoft.com/office/drawing/2014/main" id="{7D05110B-40FB-484D-921F-4899DB64D2DB}"/>
              </a:ext>
            </a:extLst>
          </p:cNvPr>
          <p:cNvSpPr/>
          <p:nvPr/>
        </p:nvSpPr>
        <p:spPr>
          <a:xfrm>
            <a:off x="2286000" y="4572000"/>
            <a:ext cx="3886200" cy="1446550"/>
          </a:xfrm>
          <a:prstGeom prst="rect">
            <a:avLst/>
          </a:prstGeom>
        </p:spPr>
        <p:txBody>
          <a:bodyPr wrap="square">
            <a:spAutoFit/>
          </a:bodyPr>
          <a:lstStyle/>
          <a:p>
            <a:r>
              <a:rPr lang="en-US" b="1" cap="all" dirty="0">
                <a:solidFill>
                  <a:srgbClr val="AFDCF8"/>
                </a:solidFill>
                <a:latin typeface="Lucida Sans Unicode" panose="020B0602030504020204" pitchFamily="34" charset="0"/>
              </a:rPr>
              <a:t>INFORMATION PANEL</a:t>
            </a:r>
          </a:p>
          <a:p>
            <a:r>
              <a:rPr lang="en-US" sz="1400" dirty="0">
                <a:solidFill>
                  <a:srgbClr val="0C73AF"/>
                </a:solidFill>
                <a:latin typeface="Tahoma" panose="020B0604030504040204" pitchFamily="34" charset="0"/>
              </a:rPr>
              <a:t>The information panel in the center displays useful data about the currently selected units or structures, like hit points, armor, and a graphic representation showing its current condition.</a:t>
            </a:r>
            <a:endParaRPr lang="en-US" sz="1400" b="0" i="0" dirty="0">
              <a:solidFill>
                <a:srgbClr val="0C73AF"/>
              </a:solidFill>
              <a:effectLst/>
              <a:latin typeface="Tahoma" panose="020B0604030504040204" pitchFamily="34" charset="0"/>
            </a:endParaRPr>
          </a:p>
        </p:txBody>
      </p:sp>
      <p:sp>
        <p:nvSpPr>
          <p:cNvPr id="5" name="Rectangle 4">
            <a:extLst>
              <a:ext uri="{FF2B5EF4-FFF2-40B4-BE49-F238E27FC236}">
                <a16:creationId xmlns:a16="http://schemas.microsoft.com/office/drawing/2014/main" id="{84ED34EC-CEF4-48D1-991C-C39705F65C8E}"/>
              </a:ext>
            </a:extLst>
          </p:cNvPr>
          <p:cNvSpPr/>
          <p:nvPr/>
        </p:nvSpPr>
        <p:spPr>
          <a:xfrm>
            <a:off x="6096000" y="4576119"/>
            <a:ext cx="2667001" cy="1231106"/>
          </a:xfrm>
          <a:prstGeom prst="rect">
            <a:avLst/>
          </a:prstGeom>
        </p:spPr>
        <p:txBody>
          <a:bodyPr wrap="square">
            <a:spAutoFit/>
          </a:bodyPr>
          <a:lstStyle/>
          <a:p>
            <a:r>
              <a:rPr lang="en-US" b="1" cap="all" dirty="0">
                <a:solidFill>
                  <a:srgbClr val="AFDCF8"/>
                </a:solidFill>
                <a:latin typeface="Lucida Sans Unicode" panose="020B0602030504020204" pitchFamily="34" charset="0"/>
              </a:rPr>
              <a:t>COMMAND PANEL</a:t>
            </a:r>
          </a:p>
          <a:p>
            <a:r>
              <a:rPr lang="en-US" sz="1400" dirty="0">
                <a:solidFill>
                  <a:srgbClr val="0C73AF"/>
                </a:solidFill>
                <a:latin typeface="Tahoma" panose="020B0604030504040204" pitchFamily="34" charset="0"/>
              </a:rPr>
              <a:t>The command panel on the right lets you issue commands like move, build, patrol, and attack.</a:t>
            </a:r>
            <a:endParaRPr lang="en-US" sz="1400" b="0" i="0" dirty="0">
              <a:solidFill>
                <a:srgbClr val="0C73AF"/>
              </a:solidFill>
              <a:effectLst/>
              <a:latin typeface="Tahoma" panose="020B0604030504040204" pitchFamily="34" charset="0"/>
            </a:endParaRPr>
          </a:p>
        </p:txBody>
      </p:sp>
      <p:sp>
        <p:nvSpPr>
          <p:cNvPr id="6" name="Rectangle 5">
            <a:extLst>
              <a:ext uri="{FF2B5EF4-FFF2-40B4-BE49-F238E27FC236}">
                <a16:creationId xmlns:a16="http://schemas.microsoft.com/office/drawing/2014/main" id="{89CD1BC3-6E03-4333-A5C2-CAEBE30BB108}"/>
              </a:ext>
            </a:extLst>
          </p:cNvPr>
          <p:cNvSpPr/>
          <p:nvPr/>
        </p:nvSpPr>
        <p:spPr>
          <a:xfrm>
            <a:off x="304800" y="1752600"/>
            <a:ext cx="6934200" cy="523220"/>
          </a:xfrm>
          <a:prstGeom prst="rect">
            <a:avLst/>
          </a:prstGeom>
        </p:spPr>
        <p:txBody>
          <a:bodyPr wrap="square">
            <a:spAutoFit/>
          </a:bodyPr>
          <a:lstStyle/>
          <a:p>
            <a:r>
              <a:rPr lang="en-US" sz="1400" dirty="0">
                <a:solidFill>
                  <a:srgbClr val="6EA6CA"/>
                </a:solidFill>
                <a:latin typeface="Tahoma" panose="020B0604030504040204" pitchFamily="34" charset="0"/>
              </a:rPr>
              <a:t>The main interface bar at the </a:t>
            </a:r>
            <a:r>
              <a:rPr lang="en-US" sz="1400" b="1" dirty="0">
                <a:solidFill>
                  <a:srgbClr val="6EA6CA"/>
                </a:solidFill>
                <a:latin typeface="Tahoma" panose="020B0604030504040204" pitchFamily="34" charset="0"/>
              </a:rPr>
              <a:t>bottom</a:t>
            </a:r>
            <a:r>
              <a:rPr lang="en-US" sz="1400" dirty="0">
                <a:solidFill>
                  <a:srgbClr val="6EA6CA"/>
                </a:solidFill>
                <a:latin typeface="Tahoma" panose="020B0604030504040204" pitchFamily="34" charset="0"/>
              </a:rPr>
              <a:t> of the screen is divided into three sections:</a:t>
            </a:r>
            <a:br>
              <a:rPr lang="en-US" sz="1400" dirty="0"/>
            </a:br>
            <a:endParaRPr lang="en-US" sz="1400" dirty="0"/>
          </a:p>
        </p:txBody>
      </p:sp>
    </p:spTree>
    <p:extLst>
      <p:ext uri="{BB962C8B-B14F-4D97-AF65-F5344CB8AC3E}">
        <p14:creationId xmlns:p14="http://schemas.microsoft.com/office/powerpoint/2010/main" val="1215525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981CA74-5D19-4141-8B4B-FA2998802855}"/>
              </a:ext>
            </a:extLst>
          </p:cNvPr>
          <p:cNvSpPr/>
          <p:nvPr/>
        </p:nvSpPr>
        <p:spPr>
          <a:xfrm>
            <a:off x="76200" y="609600"/>
            <a:ext cx="8763000" cy="6248400"/>
          </a:xfrm>
          <a:prstGeom prst="rect">
            <a:avLst/>
          </a:prstGeom>
          <a:solidFill>
            <a:srgbClr val="000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4" name="Picture 8">
            <a:extLst>
              <a:ext uri="{FF2B5EF4-FFF2-40B4-BE49-F238E27FC236}">
                <a16:creationId xmlns:a16="http://schemas.microsoft.com/office/drawing/2014/main" id="{1C7D7E26-2158-4186-82DB-1F18241B12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2217" y="875271"/>
            <a:ext cx="5090308" cy="3849130"/>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4A56BDF3-0B2F-4EE8-9029-79DDB34773B4}"/>
              </a:ext>
            </a:extLst>
          </p:cNvPr>
          <p:cNvSpPr>
            <a:spLocks noGrp="1"/>
          </p:cNvSpPr>
          <p:nvPr>
            <p:ph type="body" sz="quarter" idx="13"/>
          </p:nvPr>
        </p:nvSpPr>
        <p:spPr/>
        <p:txBody>
          <a:bodyPr/>
          <a:lstStyle/>
          <a:p>
            <a:r>
              <a:rPr lang="en-US" dirty="0"/>
              <a:t>SELECTING UNITS AND BUILDINGS</a:t>
            </a:r>
          </a:p>
        </p:txBody>
      </p:sp>
      <p:pic>
        <p:nvPicPr>
          <p:cNvPr id="4098" name="Picture 2">
            <a:extLst>
              <a:ext uri="{FF2B5EF4-FFF2-40B4-BE49-F238E27FC236}">
                <a16:creationId xmlns:a16="http://schemas.microsoft.com/office/drawing/2014/main" id="{3D337B86-5A6A-4198-B8E6-AAA17737B6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475" y="3733800"/>
            <a:ext cx="695325" cy="5715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696039C4-8244-4C34-A800-ACF93AFA88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2149561"/>
            <a:ext cx="1314450" cy="131445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2BF26B33-600D-4E04-BEFE-812050CEFE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5203997"/>
            <a:ext cx="1314450" cy="131445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1DA68A11-E785-4849-8CC5-FA74B86D5E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2800" y="3615897"/>
            <a:ext cx="1314450" cy="13144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D1B48B4-9646-408B-A1D7-5BB55585E20D}"/>
              </a:ext>
            </a:extLst>
          </p:cNvPr>
          <p:cNvSpPr/>
          <p:nvPr/>
        </p:nvSpPr>
        <p:spPr>
          <a:xfrm>
            <a:off x="76200" y="989508"/>
            <a:ext cx="4572000" cy="954107"/>
          </a:xfrm>
          <a:prstGeom prst="rect">
            <a:avLst/>
          </a:prstGeom>
        </p:spPr>
        <p:txBody>
          <a:bodyPr>
            <a:spAutoFit/>
          </a:bodyPr>
          <a:lstStyle/>
          <a:p>
            <a:r>
              <a:rPr lang="en-US" sz="1400" dirty="0">
                <a:solidFill>
                  <a:srgbClr val="6EA6CA"/>
                </a:solidFill>
                <a:latin typeface="Tahoma" panose="020B0604030504040204" pitchFamily="34" charset="0"/>
              </a:rPr>
              <a:t>To issue commands to a unit or a building, you must first select it. The most basic way to select a unit is to left-click the unit on the screen. However, there are other ways to select units that may come in handy.</a:t>
            </a:r>
            <a:endParaRPr lang="en-US" sz="1400" dirty="0"/>
          </a:p>
        </p:txBody>
      </p:sp>
      <p:sp>
        <p:nvSpPr>
          <p:cNvPr id="4" name="Rectangle 3">
            <a:extLst>
              <a:ext uri="{FF2B5EF4-FFF2-40B4-BE49-F238E27FC236}">
                <a16:creationId xmlns:a16="http://schemas.microsoft.com/office/drawing/2014/main" id="{7BAB968B-7EA2-4668-957F-638189EBAF18}"/>
              </a:ext>
            </a:extLst>
          </p:cNvPr>
          <p:cNvSpPr/>
          <p:nvPr/>
        </p:nvSpPr>
        <p:spPr>
          <a:xfrm>
            <a:off x="1447800" y="2071541"/>
            <a:ext cx="3124200" cy="1446550"/>
          </a:xfrm>
          <a:prstGeom prst="rect">
            <a:avLst/>
          </a:prstGeom>
        </p:spPr>
        <p:txBody>
          <a:bodyPr wrap="square">
            <a:spAutoFit/>
          </a:bodyPr>
          <a:lstStyle/>
          <a:p>
            <a:r>
              <a:rPr lang="en-US" b="1" cap="all" dirty="0">
                <a:solidFill>
                  <a:srgbClr val="AFDCF8"/>
                </a:solidFill>
                <a:latin typeface="Lucida Sans Unicode" panose="020B0602030504020204" pitchFamily="34" charset="0"/>
              </a:rPr>
              <a:t>DRAG SELECTION</a:t>
            </a:r>
          </a:p>
          <a:p>
            <a:r>
              <a:rPr lang="en-US" sz="1400" dirty="0">
                <a:solidFill>
                  <a:srgbClr val="0C73AF"/>
                </a:solidFill>
                <a:latin typeface="Tahoma" panose="020B0604030504040204" pitchFamily="34" charset="0"/>
              </a:rPr>
              <a:t>Click and hold the left mouse button, then drag the mouse to draw a box. Every unit within that box will be selected. Buildings cannot be selected by drag selection.</a:t>
            </a:r>
            <a:endParaRPr lang="en-US" sz="1400" dirty="0"/>
          </a:p>
        </p:txBody>
      </p:sp>
      <p:sp>
        <p:nvSpPr>
          <p:cNvPr id="5" name="Rectangle 4">
            <a:extLst>
              <a:ext uri="{FF2B5EF4-FFF2-40B4-BE49-F238E27FC236}">
                <a16:creationId xmlns:a16="http://schemas.microsoft.com/office/drawing/2014/main" id="{2EB51BCC-9ECF-42EB-9BEC-F1800526CC26}"/>
              </a:ext>
            </a:extLst>
          </p:cNvPr>
          <p:cNvSpPr/>
          <p:nvPr/>
        </p:nvSpPr>
        <p:spPr>
          <a:xfrm>
            <a:off x="76200" y="3629521"/>
            <a:ext cx="3276600" cy="1446550"/>
          </a:xfrm>
          <a:prstGeom prst="rect">
            <a:avLst/>
          </a:prstGeom>
        </p:spPr>
        <p:txBody>
          <a:bodyPr wrap="square">
            <a:spAutoFit/>
          </a:bodyPr>
          <a:lstStyle/>
          <a:p>
            <a:r>
              <a:rPr lang="en-US" b="1" cap="all" dirty="0">
                <a:solidFill>
                  <a:srgbClr val="AFDCF8"/>
                </a:solidFill>
                <a:latin typeface="Lucida Sans Unicode" panose="020B0602030504020204" pitchFamily="34" charset="0"/>
              </a:rPr>
              <a:t>CONTROL SELECTION</a:t>
            </a:r>
          </a:p>
          <a:p>
            <a:r>
              <a:rPr lang="en-US" sz="1400" dirty="0">
                <a:solidFill>
                  <a:srgbClr val="0C73AF"/>
                </a:solidFill>
                <a:latin typeface="Tahoma" panose="020B0604030504040204" pitchFamily="34" charset="0"/>
              </a:rPr>
              <a:t>Hold down the Ctrl key and left-click a unit to select all units of the same unit type (e.g., all Marines, or all Siege Tanks) with one click. Double-clicking a unit has the same effect.</a:t>
            </a:r>
            <a:endParaRPr lang="en-US" sz="1400" dirty="0"/>
          </a:p>
        </p:txBody>
      </p:sp>
      <p:sp>
        <p:nvSpPr>
          <p:cNvPr id="6" name="Rectangle 5">
            <a:extLst>
              <a:ext uri="{FF2B5EF4-FFF2-40B4-BE49-F238E27FC236}">
                <a16:creationId xmlns:a16="http://schemas.microsoft.com/office/drawing/2014/main" id="{F961F738-4F12-450E-9394-55A1F58C6C6C}"/>
              </a:ext>
            </a:extLst>
          </p:cNvPr>
          <p:cNvSpPr/>
          <p:nvPr/>
        </p:nvSpPr>
        <p:spPr>
          <a:xfrm>
            <a:off x="1524000" y="5187501"/>
            <a:ext cx="3091667" cy="1446550"/>
          </a:xfrm>
          <a:prstGeom prst="rect">
            <a:avLst/>
          </a:prstGeom>
        </p:spPr>
        <p:txBody>
          <a:bodyPr wrap="square">
            <a:spAutoFit/>
          </a:bodyPr>
          <a:lstStyle/>
          <a:p>
            <a:r>
              <a:rPr lang="en-US" b="1" cap="all" dirty="0">
                <a:solidFill>
                  <a:srgbClr val="AFDCF8"/>
                </a:solidFill>
                <a:latin typeface="Lucida Sans Unicode" panose="020B0602030504020204" pitchFamily="34" charset="0"/>
              </a:rPr>
              <a:t>SHIFT SELECTION</a:t>
            </a:r>
          </a:p>
          <a:p>
            <a:r>
              <a:rPr lang="en-US" sz="1400" dirty="0">
                <a:solidFill>
                  <a:srgbClr val="0C73AF"/>
                </a:solidFill>
                <a:latin typeface="Tahoma" panose="020B0604030504040204" pitchFamily="34" charset="0"/>
              </a:rPr>
              <a:t>Shift-clicking a unit will add that unit to your selection. Drag and shift selection can be combined, which allows you to create varied groups quickly.</a:t>
            </a:r>
            <a:endParaRPr lang="en-US" sz="1400" dirty="0"/>
          </a:p>
        </p:txBody>
      </p:sp>
      <p:sp>
        <p:nvSpPr>
          <p:cNvPr id="7" name="Rectangle 6">
            <a:extLst>
              <a:ext uri="{FF2B5EF4-FFF2-40B4-BE49-F238E27FC236}">
                <a16:creationId xmlns:a16="http://schemas.microsoft.com/office/drawing/2014/main" id="{630F736E-2C2C-4E63-9DBD-EAC1DEB2758C}"/>
              </a:ext>
            </a:extLst>
          </p:cNvPr>
          <p:cNvSpPr/>
          <p:nvPr/>
        </p:nvSpPr>
        <p:spPr>
          <a:xfrm>
            <a:off x="4996667" y="4114800"/>
            <a:ext cx="3842533" cy="2585323"/>
          </a:xfrm>
          <a:prstGeom prst="rect">
            <a:avLst/>
          </a:prstGeom>
        </p:spPr>
        <p:txBody>
          <a:bodyPr wrap="square">
            <a:spAutoFit/>
          </a:bodyPr>
          <a:lstStyle/>
          <a:p>
            <a:r>
              <a:rPr lang="en-US" b="1" cap="all" dirty="0">
                <a:solidFill>
                  <a:srgbClr val="AFDCF8"/>
                </a:solidFill>
                <a:latin typeface="Lucida Sans Unicode" panose="020B0602030504020204" pitchFamily="34" charset="0"/>
              </a:rPr>
              <a:t>GROUP SELECTION</a:t>
            </a:r>
          </a:p>
          <a:p>
            <a:r>
              <a:rPr lang="en-US" sz="1200" dirty="0">
                <a:solidFill>
                  <a:srgbClr val="0C73AF"/>
                </a:solidFill>
                <a:latin typeface="Tahoma" panose="020B0604030504040204" pitchFamily="34" charset="0"/>
              </a:rPr>
              <a:t>You can press Ctrl+1 through 0 to save your current selection of units and assign them to a control group. Pressing 1 through 0, you can quickly recall that selection. Double-pressing the number will center your view of the battlefield on the current group.</a:t>
            </a:r>
            <a:br>
              <a:rPr lang="en-US" sz="1200" dirty="0"/>
            </a:br>
            <a:br>
              <a:rPr lang="en-US" sz="1200" dirty="0"/>
            </a:br>
            <a:r>
              <a:rPr lang="en-US" sz="1200" dirty="0">
                <a:solidFill>
                  <a:srgbClr val="0C73AF"/>
                </a:solidFill>
                <a:latin typeface="Tahoma" panose="020B0604030504040204" pitchFamily="34" charset="0"/>
              </a:rPr>
              <a:t>For example, if you have two strike forces on the field; you could select one of them and assign them to group 1, and the other to group 2. This would allow you to quickly jump back and forth between the two groups without wasting time re-selecting them manually.</a:t>
            </a:r>
            <a:endParaRPr lang="en-US" sz="1200" dirty="0"/>
          </a:p>
        </p:txBody>
      </p:sp>
    </p:spTree>
    <p:extLst>
      <p:ext uri="{BB962C8B-B14F-4D97-AF65-F5344CB8AC3E}">
        <p14:creationId xmlns:p14="http://schemas.microsoft.com/office/powerpoint/2010/main" val="2470475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981CA74-5D19-4141-8B4B-FA2998802855}"/>
              </a:ext>
            </a:extLst>
          </p:cNvPr>
          <p:cNvSpPr/>
          <p:nvPr/>
        </p:nvSpPr>
        <p:spPr>
          <a:xfrm>
            <a:off x="76200" y="609600"/>
            <a:ext cx="8763000" cy="6248400"/>
          </a:xfrm>
          <a:prstGeom prst="rect">
            <a:avLst/>
          </a:prstGeom>
          <a:solidFill>
            <a:srgbClr val="000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28" name="Picture 8">
            <a:extLst>
              <a:ext uri="{FF2B5EF4-FFF2-40B4-BE49-F238E27FC236}">
                <a16:creationId xmlns:a16="http://schemas.microsoft.com/office/drawing/2014/main" id="{032D06B1-A5A4-470F-A1DE-6B1430A2A9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81" y="620751"/>
            <a:ext cx="4072222" cy="3476625"/>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4A56BDF3-0B2F-4EE8-9029-79DDB34773B4}"/>
              </a:ext>
            </a:extLst>
          </p:cNvPr>
          <p:cNvSpPr>
            <a:spLocks noGrp="1"/>
          </p:cNvSpPr>
          <p:nvPr>
            <p:ph type="body" sz="quarter" idx="13"/>
          </p:nvPr>
        </p:nvSpPr>
        <p:spPr/>
        <p:txBody>
          <a:bodyPr/>
          <a:lstStyle/>
          <a:p>
            <a:r>
              <a:rPr lang="en-US" dirty="0"/>
              <a:t>ISSUING COMMANDS</a:t>
            </a:r>
          </a:p>
        </p:txBody>
      </p:sp>
      <p:pic>
        <p:nvPicPr>
          <p:cNvPr id="5122" name="Picture 2">
            <a:extLst>
              <a:ext uri="{FF2B5EF4-FFF2-40B4-BE49-F238E27FC236}">
                <a16:creationId xmlns:a16="http://schemas.microsoft.com/office/drawing/2014/main" id="{AE7CD4AC-A039-4252-B10E-63847A8164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7318" y="3429000"/>
            <a:ext cx="1314450" cy="13144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EF3A4FA9-DBD9-4E82-89E8-7D4AA0F8DB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6423" y="5202065"/>
            <a:ext cx="1314450" cy="131445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D6514477-C043-460B-977F-820C274945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5233001"/>
            <a:ext cx="1314450" cy="131445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2A5F1919-E898-4A61-A85B-DFAFEFEEB1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5720" y="3429000"/>
            <a:ext cx="1314450" cy="1314450"/>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a:extLst>
              <a:ext uri="{FF2B5EF4-FFF2-40B4-BE49-F238E27FC236}">
                <a16:creationId xmlns:a16="http://schemas.microsoft.com/office/drawing/2014/main" id="{CA76D245-9487-4538-966E-D48767F8A4E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6201" y="1750196"/>
            <a:ext cx="1314450" cy="13144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48E3AB5F-5D71-40AF-AC0F-370C718C7B87}"/>
              </a:ext>
            </a:extLst>
          </p:cNvPr>
          <p:cNvSpPr/>
          <p:nvPr/>
        </p:nvSpPr>
        <p:spPr>
          <a:xfrm>
            <a:off x="4261624" y="987980"/>
            <a:ext cx="4572000" cy="600164"/>
          </a:xfrm>
          <a:prstGeom prst="rect">
            <a:avLst/>
          </a:prstGeom>
        </p:spPr>
        <p:txBody>
          <a:bodyPr>
            <a:spAutoFit/>
          </a:bodyPr>
          <a:lstStyle/>
          <a:p>
            <a:r>
              <a:rPr lang="en-US" sz="1100" dirty="0">
                <a:solidFill>
                  <a:srgbClr val="6EA6CA"/>
                </a:solidFill>
                <a:latin typeface="Tahoma" panose="020B0604030504040204" pitchFamily="34" charset="0"/>
              </a:rPr>
              <a:t>Once you’ve selected a unit or building, you can start giving it orders. Again there is a basic way to do this, and several more advanced ones.</a:t>
            </a:r>
            <a:endParaRPr lang="en-US" sz="1100" dirty="0"/>
          </a:p>
        </p:txBody>
      </p:sp>
      <p:sp>
        <p:nvSpPr>
          <p:cNvPr id="11" name="Rectangle 10">
            <a:extLst>
              <a:ext uri="{FF2B5EF4-FFF2-40B4-BE49-F238E27FC236}">
                <a16:creationId xmlns:a16="http://schemas.microsoft.com/office/drawing/2014/main" id="{F1C3B864-C3BF-4F14-8A16-1AA6CEDDE4AA}"/>
              </a:ext>
            </a:extLst>
          </p:cNvPr>
          <p:cNvSpPr/>
          <p:nvPr/>
        </p:nvSpPr>
        <p:spPr>
          <a:xfrm>
            <a:off x="6000831" y="1600200"/>
            <a:ext cx="2832793" cy="1354217"/>
          </a:xfrm>
          <a:prstGeom prst="rect">
            <a:avLst/>
          </a:prstGeom>
        </p:spPr>
        <p:txBody>
          <a:bodyPr wrap="square">
            <a:spAutoFit/>
          </a:bodyPr>
          <a:lstStyle/>
          <a:p>
            <a:r>
              <a:rPr lang="en-US" sz="1600" b="1" cap="all" dirty="0">
                <a:solidFill>
                  <a:srgbClr val="AFDCF8"/>
                </a:solidFill>
                <a:latin typeface="Lucida Sans Unicode" panose="020B0602030504020204" pitchFamily="34" charset="0"/>
              </a:rPr>
              <a:t>RIGHT CLICK</a:t>
            </a:r>
          </a:p>
          <a:p>
            <a:r>
              <a:rPr lang="en-US" sz="1100" dirty="0">
                <a:solidFill>
                  <a:srgbClr val="0C73AF"/>
                </a:solidFill>
                <a:latin typeface="Tahoma" panose="020B0604030504040204" pitchFamily="34" charset="0"/>
              </a:rPr>
              <a:t>Right-clicking will issue a context-sensitive command to your currently selected units. For example, if you right-click the terrain, your units will attempt to move to where you clicked; right-clicking an enemy will make your units try to attack that enemy.</a:t>
            </a:r>
            <a:endParaRPr lang="en-US" sz="1100" dirty="0"/>
          </a:p>
        </p:txBody>
      </p:sp>
      <p:sp>
        <p:nvSpPr>
          <p:cNvPr id="12" name="Rectangle 11">
            <a:extLst>
              <a:ext uri="{FF2B5EF4-FFF2-40B4-BE49-F238E27FC236}">
                <a16:creationId xmlns:a16="http://schemas.microsoft.com/office/drawing/2014/main" id="{00C4E6D0-C776-4BE2-89A9-7357C6BD135A}"/>
              </a:ext>
            </a:extLst>
          </p:cNvPr>
          <p:cNvSpPr/>
          <p:nvPr/>
        </p:nvSpPr>
        <p:spPr>
          <a:xfrm>
            <a:off x="4560846" y="3229788"/>
            <a:ext cx="2755796" cy="1862048"/>
          </a:xfrm>
          <a:prstGeom prst="rect">
            <a:avLst/>
          </a:prstGeom>
        </p:spPr>
        <p:txBody>
          <a:bodyPr wrap="square">
            <a:spAutoFit/>
          </a:bodyPr>
          <a:lstStyle/>
          <a:p>
            <a:r>
              <a:rPr lang="en-US" sz="1600" b="1" cap="all" dirty="0">
                <a:solidFill>
                  <a:srgbClr val="AFDCF8"/>
                </a:solidFill>
                <a:latin typeface="Lucida Sans Unicode" panose="020B0602030504020204" pitchFamily="34" charset="0"/>
              </a:rPr>
              <a:t>AUTOCAST</a:t>
            </a:r>
          </a:p>
          <a:p>
            <a:r>
              <a:rPr lang="en-US" sz="1100" dirty="0">
                <a:solidFill>
                  <a:srgbClr val="0C73AF"/>
                </a:solidFill>
                <a:latin typeface="Tahoma" panose="020B0604030504040204" pitchFamily="34" charset="0"/>
              </a:rPr>
              <a:t>Some units have special abilities which can be set to “</a:t>
            </a:r>
            <a:r>
              <a:rPr lang="en-US" sz="1100" dirty="0" err="1">
                <a:solidFill>
                  <a:srgbClr val="0C73AF"/>
                </a:solidFill>
                <a:latin typeface="Tahoma" panose="020B0604030504040204" pitchFamily="34" charset="0"/>
              </a:rPr>
              <a:t>autocast</a:t>
            </a:r>
            <a:r>
              <a:rPr lang="en-US" sz="1100" dirty="0">
                <a:solidFill>
                  <a:srgbClr val="0C73AF"/>
                </a:solidFill>
                <a:latin typeface="Tahoma" panose="020B0604030504040204" pitchFamily="34" charset="0"/>
              </a:rPr>
              <a:t>” by right-clicking the ability’s icon in the command panel. </a:t>
            </a:r>
            <a:r>
              <a:rPr lang="en-US" sz="1100" dirty="0" err="1">
                <a:solidFill>
                  <a:srgbClr val="0C73AF"/>
                </a:solidFill>
                <a:latin typeface="Tahoma" panose="020B0604030504040204" pitchFamily="34" charset="0"/>
              </a:rPr>
              <a:t>Autocasting</a:t>
            </a:r>
            <a:r>
              <a:rPr lang="en-US" sz="1100" dirty="0">
                <a:solidFill>
                  <a:srgbClr val="0C73AF"/>
                </a:solidFill>
                <a:latin typeface="Tahoma" panose="020B0604030504040204" pitchFamily="34" charset="0"/>
              </a:rPr>
              <a:t> means that the unit will use their ability automatically when appropriate. For example, if you can set an SCV’s repair ability to </a:t>
            </a:r>
            <a:r>
              <a:rPr lang="en-US" sz="1100" dirty="0" err="1">
                <a:solidFill>
                  <a:srgbClr val="0C73AF"/>
                </a:solidFill>
                <a:latin typeface="Tahoma" panose="020B0604030504040204" pitchFamily="34" charset="0"/>
              </a:rPr>
              <a:t>autocast</a:t>
            </a:r>
            <a:r>
              <a:rPr lang="en-US" sz="1100" dirty="0">
                <a:solidFill>
                  <a:srgbClr val="0C73AF"/>
                </a:solidFill>
                <a:latin typeface="Tahoma" panose="020B0604030504040204" pitchFamily="34" charset="0"/>
              </a:rPr>
              <a:t>, it will attempt to repair any damaged buildings near it automatically.</a:t>
            </a:r>
            <a:endParaRPr lang="en-US" sz="1100" dirty="0"/>
          </a:p>
        </p:txBody>
      </p:sp>
      <p:sp>
        <p:nvSpPr>
          <p:cNvPr id="13" name="Rectangle 12">
            <a:extLst>
              <a:ext uri="{FF2B5EF4-FFF2-40B4-BE49-F238E27FC236}">
                <a16:creationId xmlns:a16="http://schemas.microsoft.com/office/drawing/2014/main" id="{9239A64B-3B57-41CD-A48C-7DADA0DECCA1}"/>
              </a:ext>
            </a:extLst>
          </p:cNvPr>
          <p:cNvSpPr/>
          <p:nvPr/>
        </p:nvSpPr>
        <p:spPr>
          <a:xfrm>
            <a:off x="5886449" y="5157886"/>
            <a:ext cx="2832793" cy="1631216"/>
          </a:xfrm>
          <a:prstGeom prst="rect">
            <a:avLst/>
          </a:prstGeom>
        </p:spPr>
        <p:txBody>
          <a:bodyPr wrap="square">
            <a:spAutoFit/>
          </a:bodyPr>
          <a:lstStyle/>
          <a:p>
            <a:r>
              <a:rPr lang="en-US" sz="1600" b="1" cap="all" dirty="0">
                <a:solidFill>
                  <a:srgbClr val="AFDCF8"/>
                </a:solidFill>
                <a:latin typeface="Lucida Sans Unicode" panose="020B0602030504020204" pitchFamily="34" charset="0"/>
              </a:rPr>
              <a:t>HOTKEYS</a:t>
            </a:r>
          </a:p>
          <a:p>
            <a:r>
              <a:rPr lang="en-US" sz="1050" dirty="0">
                <a:solidFill>
                  <a:srgbClr val="0C73AF"/>
                </a:solidFill>
                <a:latin typeface="Tahoma" panose="020B0604030504040204" pitchFamily="34" charset="0"/>
              </a:rPr>
              <a:t>The most efficient way to issue commands is via hotkeys. If you mouse over the command panel’s icons, you will see that each command is associated with a hotkey. Pressing the hotkey is identical to clicking the control panel, but much faster. Learning the hotkeys is important if you want to play as efficiently as possible.</a:t>
            </a:r>
            <a:endParaRPr lang="en-US" sz="1050" dirty="0"/>
          </a:p>
        </p:txBody>
      </p:sp>
      <p:sp>
        <p:nvSpPr>
          <p:cNvPr id="14" name="Rectangle 13">
            <a:extLst>
              <a:ext uri="{FF2B5EF4-FFF2-40B4-BE49-F238E27FC236}">
                <a16:creationId xmlns:a16="http://schemas.microsoft.com/office/drawing/2014/main" id="{3D789E3C-582D-45F5-A630-239876EB909F}"/>
              </a:ext>
            </a:extLst>
          </p:cNvPr>
          <p:cNvSpPr/>
          <p:nvPr/>
        </p:nvSpPr>
        <p:spPr>
          <a:xfrm>
            <a:off x="1466849" y="5157886"/>
            <a:ext cx="3093997" cy="1692771"/>
          </a:xfrm>
          <a:prstGeom prst="rect">
            <a:avLst/>
          </a:prstGeom>
        </p:spPr>
        <p:txBody>
          <a:bodyPr wrap="square">
            <a:spAutoFit/>
          </a:bodyPr>
          <a:lstStyle/>
          <a:p>
            <a:r>
              <a:rPr lang="en-US" sz="1600" b="1" cap="all" dirty="0">
                <a:solidFill>
                  <a:srgbClr val="AFDCF8"/>
                </a:solidFill>
                <a:latin typeface="Lucida Sans Unicode" panose="020B0602030504020204" pitchFamily="34" charset="0"/>
              </a:rPr>
              <a:t>QUEUING COMMANDS</a:t>
            </a:r>
          </a:p>
          <a:p>
            <a:r>
              <a:rPr lang="en-US" sz="1100" dirty="0">
                <a:solidFill>
                  <a:srgbClr val="0C73AF"/>
                </a:solidFill>
                <a:latin typeface="Tahoma" panose="020B0604030504040204" pitchFamily="34" charset="0"/>
              </a:rPr>
              <a:t>Hold down the Shift key to queue up commands. For example, you can use this to quickly order an SCV to build a series of Supply Depots instead of having to re-select the unit and re-order a new Supply Depot each time, or you can queue move orders to make your units follow a specific route across the battlefield.</a:t>
            </a:r>
            <a:endParaRPr lang="en-US" sz="1600" dirty="0"/>
          </a:p>
        </p:txBody>
      </p:sp>
      <p:sp>
        <p:nvSpPr>
          <p:cNvPr id="15" name="Rectangle 14">
            <a:extLst>
              <a:ext uri="{FF2B5EF4-FFF2-40B4-BE49-F238E27FC236}">
                <a16:creationId xmlns:a16="http://schemas.microsoft.com/office/drawing/2014/main" id="{712E26C4-8082-491A-AABF-80A5D93D062E}"/>
              </a:ext>
            </a:extLst>
          </p:cNvPr>
          <p:cNvSpPr/>
          <p:nvPr/>
        </p:nvSpPr>
        <p:spPr>
          <a:xfrm>
            <a:off x="76200" y="3170740"/>
            <a:ext cx="2571121" cy="2031325"/>
          </a:xfrm>
          <a:prstGeom prst="rect">
            <a:avLst/>
          </a:prstGeom>
        </p:spPr>
        <p:txBody>
          <a:bodyPr wrap="square">
            <a:spAutoFit/>
          </a:bodyPr>
          <a:lstStyle/>
          <a:p>
            <a:r>
              <a:rPr lang="en-US" sz="1600" b="1" cap="all" dirty="0">
                <a:solidFill>
                  <a:srgbClr val="AFDCF8"/>
                </a:solidFill>
                <a:latin typeface="Lucida Sans Unicode" panose="020B0602030504020204" pitchFamily="34" charset="0"/>
              </a:rPr>
              <a:t>COMMAND PANEL</a:t>
            </a:r>
          </a:p>
          <a:p>
            <a:r>
              <a:rPr lang="en-US" sz="1100" dirty="0">
                <a:solidFill>
                  <a:srgbClr val="0C73AF"/>
                </a:solidFill>
                <a:latin typeface="Tahoma" panose="020B0604030504040204" pitchFamily="34" charset="0"/>
              </a:rPr>
              <a:t>All available commands for your current selection are shown at the bottom right-hand side of the screen in the command panel. The commands shown here can be issued by left-clicking them. Some commands, like the “move” command, require a target. In that case, left-click the command, then left-click the target</a:t>
            </a:r>
            <a:endParaRPr lang="en-US" sz="1100" dirty="0"/>
          </a:p>
        </p:txBody>
      </p:sp>
    </p:spTree>
    <p:extLst>
      <p:ext uri="{BB962C8B-B14F-4D97-AF65-F5344CB8AC3E}">
        <p14:creationId xmlns:p14="http://schemas.microsoft.com/office/powerpoint/2010/main" val="3170848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20E8496-E4C9-481D-AD10-7EB825225D7B}"/>
              </a:ext>
            </a:extLst>
          </p:cNvPr>
          <p:cNvSpPr/>
          <p:nvPr/>
        </p:nvSpPr>
        <p:spPr>
          <a:xfrm>
            <a:off x="76200" y="609600"/>
            <a:ext cx="8763000" cy="6248400"/>
          </a:xfrm>
          <a:prstGeom prst="rect">
            <a:avLst/>
          </a:prstGeom>
          <a:solidFill>
            <a:srgbClr val="000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Placeholder 1">
            <a:extLst>
              <a:ext uri="{FF2B5EF4-FFF2-40B4-BE49-F238E27FC236}">
                <a16:creationId xmlns:a16="http://schemas.microsoft.com/office/drawing/2014/main" id="{4A56BDF3-0B2F-4EE8-9029-79DDB34773B4}"/>
              </a:ext>
            </a:extLst>
          </p:cNvPr>
          <p:cNvSpPr>
            <a:spLocks noGrp="1"/>
          </p:cNvSpPr>
          <p:nvPr>
            <p:ph type="body" sz="quarter" idx="13"/>
          </p:nvPr>
        </p:nvSpPr>
        <p:spPr/>
        <p:txBody>
          <a:bodyPr/>
          <a:lstStyle/>
          <a:p>
            <a:r>
              <a:rPr lang="en-US" dirty="0"/>
              <a:t>RESOURCES</a:t>
            </a:r>
          </a:p>
        </p:txBody>
      </p:sp>
      <p:pic>
        <p:nvPicPr>
          <p:cNvPr id="10242" name="Picture 2">
            <a:extLst>
              <a:ext uri="{FF2B5EF4-FFF2-40B4-BE49-F238E27FC236}">
                <a16:creationId xmlns:a16="http://schemas.microsoft.com/office/drawing/2014/main" id="{C9E1B3F5-D271-4354-849B-06DE42C30B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1419225"/>
            <a:ext cx="5867400" cy="482917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F845588-11C6-4FED-80CC-CD039861F940}"/>
              </a:ext>
            </a:extLst>
          </p:cNvPr>
          <p:cNvSpPr/>
          <p:nvPr/>
        </p:nvSpPr>
        <p:spPr>
          <a:xfrm>
            <a:off x="243468" y="1647825"/>
            <a:ext cx="3566532" cy="3539430"/>
          </a:xfrm>
          <a:prstGeom prst="rect">
            <a:avLst/>
          </a:prstGeom>
        </p:spPr>
        <p:txBody>
          <a:bodyPr wrap="square">
            <a:spAutoFit/>
          </a:bodyPr>
          <a:lstStyle/>
          <a:p>
            <a:r>
              <a:rPr lang="en-US" sz="1400" dirty="0">
                <a:solidFill>
                  <a:srgbClr val="6EA6CA"/>
                </a:solidFill>
                <a:latin typeface="Tahoma" panose="020B0604030504040204" pitchFamily="34" charset="0"/>
              </a:rPr>
              <a:t>Building an army is expensive, so you will have to send out workers to gather resources to feed your hungry war machine. There are two types of resources you can gather: minerals and </a:t>
            </a:r>
            <a:r>
              <a:rPr lang="en-US" sz="1400" dirty="0" err="1">
                <a:solidFill>
                  <a:srgbClr val="6EA6CA"/>
                </a:solidFill>
                <a:latin typeface="Tahoma" panose="020B0604030504040204" pitchFamily="34" charset="0"/>
              </a:rPr>
              <a:t>vespene</a:t>
            </a:r>
            <a:r>
              <a:rPr lang="en-US" sz="1400" dirty="0">
                <a:solidFill>
                  <a:srgbClr val="6EA6CA"/>
                </a:solidFill>
                <a:latin typeface="Tahoma" panose="020B0604030504040204" pitchFamily="34" charset="0"/>
              </a:rPr>
              <a:t> gas. As your workers (SCVs for the </a:t>
            </a:r>
            <a:r>
              <a:rPr lang="en-US" sz="1400" dirty="0" err="1">
                <a:solidFill>
                  <a:srgbClr val="6EA6CA"/>
                </a:solidFill>
                <a:latin typeface="Tahoma" panose="020B0604030504040204" pitchFamily="34" charset="0"/>
              </a:rPr>
              <a:t>terrans</a:t>
            </a:r>
            <a:r>
              <a:rPr lang="en-US" sz="1400" dirty="0">
                <a:solidFill>
                  <a:srgbClr val="6EA6CA"/>
                </a:solidFill>
                <a:latin typeface="Tahoma" panose="020B0604030504040204" pitchFamily="34" charset="0"/>
              </a:rPr>
              <a:t>, probes for the </a:t>
            </a:r>
            <a:r>
              <a:rPr lang="en-US" sz="1400" dirty="0" err="1">
                <a:solidFill>
                  <a:srgbClr val="6EA6CA"/>
                </a:solidFill>
                <a:latin typeface="Tahoma" panose="020B0604030504040204" pitchFamily="34" charset="0"/>
              </a:rPr>
              <a:t>protoss</a:t>
            </a:r>
            <a:r>
              <a:rPr lang="en-US" sz="1400" dirty="0">
                <a:solidFill>
                  <a:srgbClr val="6EA6CA"/>
                </a:solidFill>
                <a:latin typeface="Tahoma" panose="020B0604030504040204" pitchFamily="34" charset="0"/>
              </a:rPr>
              <a:t>, and drones for the </a:t>
            </a:r>
            <a:r>
              <a:rPr lang="en-US" sz="1400" dirty="0" err="1">
                <a:solidFill>
                  <a:srgbClr val="6EA6CA"/>
                </a:solidFill>
                <a:latin typeface="Tahoma" panose="020B0604030504040204" pitchFamily="34" charset="0"/>
              </a:rPr>
              <a:t>zerg</a:t>
            </a:r>
            <a:r>
              <a:rPr lang="en-US" sz="1400" dirty="0">
                <a:solidFill>
                  <a:srgbClr val="6EA6CA"/>
                </a:solidFill>
                <a:latin typeface="Tahoma" panose="020B0604030504040204" pitchFamily="34" charset="0"/>
              </a:rPr>
              <a:t>) gather resources, your total resource count will go up; expanding your base, growing your army, research, and certain abilities will consume resources and make your total go down. Resource management and knowing when and where to spend your income is one of the most important aspects of StarCraft II.</a:t>
            </a:r>
            <a:br>
              <a:rPr lang="en-US" sz="1400" dirty="0"/>
            </a:br>
            <a:endParaRPr lang="en-US" sz="1400" dirty="0"/>
          </a:p>
        </p:txBody>
      </p:sp>
      <p:sp>
        <p:nvSpPr>
          <p:cNvPr id="9" name="Rectangle 8">
            <a:extLst>
              <a:ext uri="{FF2B5EF4-FFF2-40B4-BE49-F238E27FC236}">
                <a16:creationId xmlns:a16="http://schemas.microsoft.com/office/drawing/2014/main" id="{365C55C8-375E-44D4-B7A8-6A50E6C6DC76}"/>
              </a:ext>
            </a:extLst>
          </p:cNvPr>
          <p:cNvSpPr/>
          <p:nvPr/>
        </p:nvSpPr>
        <p:spPr>
          <a:xfrm>
            <a:off x="4591512" y="3778057"/>
            <a:ext cx="2362200" cy="307777"/>
          </a:xfrm>
          <a:prstGeom prst="rect">
            <a:avLst/>
          </a:prstGeom>
        </p:spPr>
        <p:txBody>
          <a:bodyPr wrap="square">
            <a:spAutoFit/>
          </a:bodyPr>
          <a:lstStyle/>
          <a:p>
            <a:r>
              <a:rPr lang="en-US" sz="1400" cap="all" dirty="0">
                <a:solidFill>
                  <a:srgbClr val="AFDCF8"/>
                </a:solidFill>
                <a:latin typeface="Lucida Sans Unicode" panose="020B0602030504020204" pitchFamily="34" charset="0"/>
              </a:rPr>
              <a:t>MINERAL CLUSTER</a:t>
            </a:r>
            <a:endParaRPr lang="en-US" sz="1400" dirty="0"/>
          </a:p>
        </p:txBody>
      </p:sp>
      <p:sp>
        <p:nvSpPr>
          <p:cNvPr id="12" name="Rectangle 11">
            <a:extLst>
              <a:ext uri="{FF2B5EF4-FFF2-40B4-BE49-F238E27FC236}">
                <a16:creationId xmlns:a16="http://schemas.microsoft.com/office/drawing/2014/main" id="{DE752CCC-3211-4D23-8B10-9723DD759E9D}"/>
              </a:ext>
            </a:extLst>
          </p:cNvPr>
          <p:cNvSpPr/>
          <p:nvPr/>
        </p:nvSpPr>
        <p:spPr>
          <a:xfrm>
            <a:off x="5174163" y="4457214"/>
            <a:ext cx="2362200" cy="307777"/>
          </a:xfrm>
          <a:prstGeom prst="rect">
            <a:avLst/>
          </a:prstGeom>
        </p:spPr>
        <p:txBody>
          <a:bodyPr wrap="square">
            <a:spAutoFit/>
          </a:bodyPr>
          <a:lstStyle/>
          <a:p>
            <a:r>
              <a:rPr lang="en-US" sz="1400" cap="all" dirty="0">
                <a:solidFill>
                  <a:srgbClr val="AFDCF8"/>
                </a:solidFill>
                <a:latin typeface="Lucida Sans Unicode" panose="020B0602030504020204" pitchFamily="34" charset="0"/>
              </a:rPr>
              <a:t>VESPENE GEYSER</a:t>
            </a:r>
            <a:endParaRPr lang="en-US" sz="1400" dirty="0"/>
          </a:p>
        </p:txBody>
      </p:sp>
    </p:spTree>
    <p:extLst>
      <p:ext uri="{BB962C8B-B14F-4D97-AF65-F5344CB8AC3E}">
        <p14:creationId xmlns:p14="http://schemas.microsoft.com/office/powerpoint/2010/main" val="3902610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20E8496-E4C9-481D-AD10-7EB825225D7B}"/>
              </a:ext>
            </a:extLst>
          </p:cNvPr>
          <p:cNvSpPr/>
          <p:nvPr/>
        </p:nvSpPr>
        <p:spPr>
          <a:xfrm>
            <a:off x="76200" y="609600"/>
            <a:ext cx="8763000" cy="6248400"/>
          </a:xfrm>
          <a:prstGeom prst="rect">
            <a:avLst/>
          </a:prstGeom>
          <a:solidFill>
            <a:srgbClr val="000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4A56BDF3-0B2F-4EE8-9029-79DDB34773B4}"/>
              </a:ext>
            </a:extLst>
          </p:cNvPr>
          <p:cNvSpPr>
            <a:spLocks noGrp="1"/>
          </p:cNvSpPr>
          <p:nvPr>
            <p:ph type="body" sz="quarter" idx="13"/>
          </p:nvPr>
        </p:nvSpPr>
        <p:spPr/>
        <p:txBody>
          <a:bodyPr/>
          <a:lstStyle/>
          <a:p>
            <a:r>
              <a:rPr lang="en-US" dirty="0"/>
              <a:t>SUPPLY</a:t>
            </a:r>
          </a:p>
        </p:txBody>
      </p:sp>
      <p:pic>
        <p:nvPicPr>
          <p:cNvPr id="9218" name="Picture 2">
            <a:extLst>
              <a:ext uri="{FF2B5EF4-FFF2-40B4-BE49-F238E27FC236}">
                <a16:creationId xmlns:a16="http://schemas.microsoft.com/office/drawing/2014/main" id="{256CAA75-F324-43BE-A885-530DE3B1B2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4572000"/>
            <a:ext cx="3197574" cy="1426427"/>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5825F962-6F88-4225-A750-B1932DBB90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572786"/>
            <a:ext cx="3197574" cy="1426427"/>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60695EB7-49FF-47B0-8258-CAA27059E1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4571999"/>
            <a:ext cx="3197574" cy="142642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9683419-468F-43F0-8D13-70C09146CEAA}"/>
              </a:ext>
            </a:extLst>
          </p:cNvPr>
          <p:cNvSpPr/>
          <p:nvPr/>
        </p:nvSpPr>
        <p:spPr>
          <a:xfrm>
            <a:off x="6470011" y="1655057"/>
            <a:ext cx="1598787" cy="1200329"/>
          </a:xfrm>
          <a:prstGeom prst="rect">
            <a:avLst/>
          </a:prstGeom>
        </p:spPr>
        <p:txBody>
          <a:bodyPr wrap="square">
            <a:spAutoFit/>
          </a:bodyPr>
          <a:lstStyle/>
          <a:p>
            <a:r>
              <a:rPr lang="en-US" sz="1400" b="1" cap="all" dirty="0">
                <a:solidFill>
                  <a:srgbClr val="AFDCF8"/>
                </a:solidFill>
                <a:latin typeface="Lucida Sans Unicode" panose="020B0602030504020204" pitchFamily="34" charset="0"/>
              </a:rPr>
              <a:t>TERRAN</a:t>
            </a:r>
          </a:p>
          <a:p>
            <a:pPr latinLnBrk="1"/>
            <a:r>
              <a:rPr lang="en-US" sz="1400" b="1" cap="all" dirty="0">
                <a:solidFill>
                  <a:srgbClr val="E5E9EC"/>
                </a:solidFill>
                <a:latin typeface="Arial" panose="020B0604020202020204" pitchFamily="34" charset="0"/>
              </a:rPr>
              <a:t>SUPPLY DEPOT</a:t>
            </a:r>
          </a:p>
          <a:p>
            <a:r>
              <a:rPr lang="en-US" sz="1100" dirty="0">
                <a:solidFill>
                  <a:srgbClr val="0C73AF"/>
                </a:solidFill>
                <a:latin typeface="Tahoma" panose="020B0604030504040204" pitchFamily="34" charset="0"/>
              </a:rPr>
              <a:t>Terran supply depots provide the logistical backbone for a large army.</a:t>
            </a:r>
            <a:endParaRPr lang="en-US" sz="1100" b="0" i="0" dirty="0">
              <a:solidFill>
                <a:srgbClr val="0C73AF"/>
              </a:solidFill>
              <a:effectLst/>
              <a:latin typeface="Tahoma" panose="020B0604030504040204" pitchFamily="34" charset="0"/>
            </a:endParaRPr>
          </a:p>
        </p:txBody>
      </p:sp>
      <p:sp>
        <p:nvSpPr>
          <p:cNvPr id="4" name="Rectangle 3">
            <a:extLst>
              <a:ext uri="{FF2B5EF4-FFF2-40B4-BE49-F238E27FC236}">
                <a16:creationId xmlns:a16="http://schemas.microsoft.com/office/drawing/2014/main" id="{C90C3409-DD85-4F5E-8B3D-E4AF92220A9E}"/>
              </a:ext>
            </a:extLst>
          </p:cNvPr>
          <p:cNvSpPr/>
          <p:nvPr/>
        </p:nvSpPr>
        <p:spPr>
          <a:xfrm>
            <a:off x="6124362" y="4571999"/>
            <a:ext cx="1944436" cy="1369606"/>
          </a:xfrm>
          <a:prstGeom prst="rect">
            <a:avLst/>
          </a:prstGeom>
        </p:spPr>
        <p:txBody>
          <a:bodyPr wrap="square">
            <a:spAutoFit/>
          </a:bodyPr>
          <a:lstStyle/>
          <a:p>
            <a:r>
              <a:rPr lang="en-US" sz="1400" b="1" cap="all" dirty="0">
                <a:solidFill>
                  <a:srgbClr val="AFDCF8"/>
                </a:solidFill>
                <a:latin typeface="Lucida Sans Unicode" panose="020B0602030504020204" pitchFamily="34" charset="0"/>
              </a:rPr>
              <a:t>ZERG</a:t>
            </a:r>
          </a:p>
          <a:p>
            <a:pPr latinLnBrk="1"/>
            <a:r>
              <a:rPr lang="en-US" sz="1400" b="1" cap="all" dirty="0">
                <a:solidFill>
                  <a:srgbClr val="E5E9EC"/>
                </a:solidFill>
                <a:latin typeface="Arial" panose="020B0604020202020204" pitchFamily="34" charset="0"/>
              </a:rPr>
              <a:t>OVERLORD</a:t>
            </a:r>
          </a:p>
          <a:p>
            <a:r>
              <a:rPr lang="en-US" sz="1100" dirty="0" err="1">
                <a:solidFill>
                  <a:srgbClr val="0C73AF"/>
                </a:solidFill>
                <a:latin typeface="Tahoma" panose="020B0604030504040204" pitchFamily="34" charset="0"/>
              </a:rPr>
              <a:t>Zerg</a:t>
            </a:r>
            <a:r>
              <a:rPr lang="en-US" sz="1100" dirty="0">
                <a:solidFill>
                  <a:srgbClr val="0C73AF"/>
                </a:solidFill>
                <a:latin typeface="Tahoma" panose="020B0604030504040204" pitchFamily="34" charset="0"/>
              </a:rPr>
              <a:t> swarms cannot grow beyond a certain threshold without the overlords’ ability to telepathically keep units in line.</a:t>
            </a:r>
            <a:endParaRPr lang="en-US" sz="1100" b="0" i="0" dirty="0">
              <a:solidFill>
                <a:srgbClr val="0C73AF"/>
              </a:solidFill>
              <a:effectLst/>
              <a:latin typeface="Tahoma" panose="020B0604030504040204" pitchFamily="34" charset="0"/>
            </a:endParaRPr>
          </a:p>
        </p:txBody>
      </p:sp>
      <p:sp>
        <p:nvSpPr>
          <p:cNvPr id="5" name="Rectangle 4">
            <a:extLst>
              <a:ext uri="{FF2B5EF4-FFF2-40B4-BE49-F238E27FC236}">
                <a16:creationId xmlns:a16="http://schemas.microsoft.com/office/drawing/2014/main" id="{B0F0EE32-2D7E-44F5-94DF-0B8259234207}"/>
              </a:ext>
            </a:extLst>
          </p:cNvPr>
          <p:cNvSpPr/>
          <p:nvPr/>
        </p:nvSpPr>
        <p:spPr>
          <a:xfrm>
            <a:off x="1862738" y="4571999"/>
            <a:ext cx="1944436" cy="1200329"/>
          </a:xfrm>
          <a:prstGeom prst="rect">
            <a:avLst/>
          </a:prstGeom>
        </p:spPr>
        <p:txBody>
          <a:bodyPr wrap="square">
            <a:spAutoFit/>
          </a:bodyPr>
          <a:lstStyle/>
          <a:p>
            <a:r>
              <a:rPr lang="en-US" sz="1400" b="1" cap="all" dirty="0">
                <a:solidFill>
                  <a:srgbClr val="AFDCF8"/>
                </a:solidFill>
                <a:latin typeface="Lucida Sans Unicode" panose="020B0602030504020204" pitchFamily="34" charset="0"/>
              </a:rPr>
              <a:t>PROTOSS</a:t>
            </a:r>
          </a:p>
          <a:p>
            <a:pPr latinLnBrk="1"/>
            <a:r>
              <a:rPr lang="en-US" sz="1400" b="1" cap="all" dirty="0">
                <a:solidFill>
                  <a:srgbClr val="E5E9EC"/>
                </a:solidFill>
                <a:latin typeface="Arial" panose="020B0604020202020204" pitchFamily="34" charset="0"/>
              </a:rPr>
              <a:t>PYLON</a:t>
            </a:r>
          </a:p>
          <a:p>
            <a:r>
              <a:rPr lang="en-US" sz="1100" dirty="0" err="1">
                <a:solidFill>
                  <a:srgbClr val="0C73AF"/>
                </a:solidFill>
                <a:latin typeface="Tahoma" panose="020B0604030504040204" pitchFamily="34" charset="0"/>
              </a:rPr>
              <a:t>Protoss</a:t>
            </a:r>
            <a:r>
              <a:rPr lang="en-US" sz="1100" dirty="0">
                <a:solidFill>
                  <a:srgbClr val="0C73AF"/>
                </a:solidFill>
                <a:latin typeface="Tahoma" panose="020B0604030504040204" pitchFamily="34" charset="0"/>
              </a:rPr>
              <a:t> advanced deployment technologies require pylons to expand operations.</a:t>
            </a:r>
            <a:endParaRPr lang="en-US" sz="1100" b="0" i="0" dirty="0">
              <a:solidFill>
                <a:srgbClr val="0C73AF"/>
              </a:solidFill>
              <a:effectLst/>
              <a:latin typeface="Tahoma" panose="020B0604030504040204" pitchFamily="34" charset="0"/>
            </a:endParaRPr>
          </a:p>
        </p:txBody>
      </p:sp>
      <p:sp>
        <p:nvSpPr>
          <p:cNvPr id="6" name="Rectangle 5">
            <a:extLst>
              <a:ext uri="{FF2B5EF4-FFF2-40B4-BE49-F238E27FC236}">
                <a16:creationId xmlns:a16="http://schemas.microsoft.com/office/drawing/2014/main" id="{1A589E4E-D1FF-481B-803C-3E94485F41F3}"/>
              </a:ext>
            </a:extLst>
          </p:cNvPr>
          <p:cNvSpPr/>
          <p:nvPr/>
        </p:nvSpPr>
        <p:spPr>
          <a:xfrm>
            <a:off x="387990" y="1412438"/>
            <a:ext cx="3723984" cy="2031325"/>
          </a:xfrm>
          <a:prstGeom prst="rect">
            <a:avLst/>
          </a:prstGeom>
        </p:spPr>
        <p:txBody>
          <a:bodyPr wrap="square">
            <a:spAutoFit/>
          </a:bodyPr>
          <a:lstStyle/>
          <a:p>
            <a:r>
              <a:rPr lang="en-US" sz="1400" dirty="0">
                <a:solidFill>
                  <a:srgbClr val="6EA6CA"/>
                </a:solidFill>
                <a:latin typeface="Tahoma" panose="020B0604030504040204" pitchFamily="34" charset="0"/>
              </a:rPr>
              <a:t>Your base’s infrastructure places a limit on the maximum size of your army; in other words, if you want to field a large force, you will have to raise your supply cap by investing some resources into measures that will let you support a bigger army. Each race has its own unique way of raising the supply cap:</a:t>
            </a:r>
            <a:br>
              <a:rPr lang="en-US" sz="1400" dirty="0"/>
            </a:br>
            <a:endParaRPr lang="en-US" sz="1400" dirty="0"/>
          </a:p>
        </p:txBody>
      </p:sp>
    </p:spTree>
    <p:extLst>
      <p:ext uri="{BB962C8B-B14F-4D97-AF65-F5344CB8AC3E}">
        <p14:creationId xmlns:p14="http://schemas.microsoft.com/office/powerpoint/2010/main" val="3218812674"/>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sonBrand.pxtx">
  <a:themeElements>
    <a:clrScheme name="Custom 6">
      <a:dk1>
        <a:srgbClr val="116020"/>
      </a:dk1>
      <a:lt1>
        <a:sysClr val="window" lastClr="FFFFFF"/>
      </a:lt1>
      <a:dk2>
        <a:srgbClr val="1E6E86"/>
      </a:dk2>
      <a:lt2>
        <a:srgbClr val="C5D1D7"/>
      </a:lt2>
      <a:accent1>
        <a:srgbClr val="990B01"/>
      </a:accent1>
      <a:accent2>
        <a:srgbClr val="DFBD17"/>
      </a:accent2>
      <a:accent3>
        <a:srgbClr val="99611F"/>
      </a:accent3>
      <a:accent4>
        <a:srgbClr val="8C7B70"/>
      </a:accent4>
      <a:accent5>
        <a:srgbClr val="719920"/>
      </a:accent5>
      <a:accent6>
        <a:srgbClr val="EE6D17"/>
      </a:accent6>
      <a:hlink>
        <a:srgbClr val="00A3D6"/>
      </a:hlink>
      <a:folHlink>
        <a:srgbClr val="694F0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3830</Words>
  <Application>Microsoft Office PowerPoint</Application>
  <PresentationFormat>On-screen Show (4:3)</PresentationFormat>
  <Paragraphs>278</Paragraphs>
  <Slides>34</Slides>
  <Notes>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34</vt:i4>
      </vt:variant>
    </vt:vector>
  </HeadingPairs>
  <TitlesOfParts>
    <vt:vector size="42" baseType="lpstr">
      <vt:lpstr>ＭＳ Ｐゴシック</vt:lpstr>
      <vt:lpstr>Arial</vt:lpstr>
      <vt:lpstr>Calibri</vt:lpstr>
      <vt:lpstr>Cambria Math</vt:lpstr>
      <vt:lpstr>Lucida Sans Unicode</vt:lpstr>
      <vt:lpstr>Tahoma</vt:lpstr>
      <vt:lpstr>Custom Design</vt:lpstr>
      <vt:lpstr>MasonBrand.pxtx</vt:lpstr>
      <vt:lpstr>Capabilities, Limitations, and Requirements of the StarCraft II Learning Environment (SC2LE)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Midterm Brief for VAST</dc:title>
  <dc:creator/>
  <cp:keywords>VAST;GMU;Systems Engineering;SYST 520;MIDTERM</cp:keywords>
  <cp:lastModifiedBy/>
  <cp:revision>1</cp:revision>
  <dcterms:created xsi:type="dcterms:W3CDTF">2010-04-19T20:44:32Z</dcterms:created>
  <dcterms:modified xsi:type="dcterms:W3CDTF">2018-11-09T04:24:05Z</dcterms:modified>
</cp:coreProperties>
</file>